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686" r:id="rId2"/>
    <p:sldId id="1199" r:id="rId3"/>
    <p:sldId id="861" r:id="rId4"/>
    <p:sldId id="1320" r:id="rId5"/>
    <p:sldId id="1173" r:id="rId6"/>
    <p:sldId id="1279" r:id="rId7"/>
    <p:sldId id="1280" r:id="rId8"/>
    <p:sldId id="1181" r:id="rId9"/>
    <p:sldId id="1190" r:id="rId10"/>
    <p:sldId id="1191" r:id="rId11"/>
    <p:sldId id="1192" r:id="rId12"/>
    <p:sldId id="1193" r:id="rId13"/>
    <p:sldId id="1175" r:id="rId14"/>
    <p:sldId id="1177" r:id="rId15"/>
    <p:sldId id="1178" r:id="rId16"/>
    <p:sldId id="1248" r:id="rId17"/>
    <p:sldId id="1180" r:id="rId18"/>
    <p:sldId id="1194" r:id="rId19"/>
    <p:sldId id="1195" r:id="rId20"/>
    <p:sldId id="1321" r:id="rId21"/>
    <p:sldId id="1200" r:id="rId22"/>
    <p:sldId id="1146" r:id="rId23"/>
    <p:sldId id="1147" r:id="rId24"/>
    <p:sldId id="1201" r:id="rId25"/>
    <p:sldId id="1202" r:id="rId26"/>
    <p:sldId id="1203" r:id="rId27"/>
    <p:sldId id="1204" r:id="rId28"/>
    <p:sldId id="1205" r:id="rId29"/>
    <p:sldId id="1206" r:id="rId30"/>
    <p:sldId id="1217" r:id="rId31"/>
    <p:sldId id="1218" r:id="rId32"/>
    <p:sldId id="1219" r:id="rId33"/>
    <p:sldId id="1220" r:id="rId34"/>
    <p:sldId id="1249" r:id="rId35"/>
    <p:sldId id="1322" r:id="rId36"/>
    <p:sldId id="1323" r:id="rId37"/>
    <p:sldId id="1209" r:id="rId38"/>
    <p:sldId id="1221" r:id="rId39"/>
    <p:sldId id="1222" r:id="rId40"/>
    <p:sldId id="1210" r:id="rId41"/>
    <p:sldId id="1234" r:id="rId42"/>
    <p:sldId id="1235" r:id="rId43"/>
    <p:sldId id="1236" r:id="rId44"/>
    <p:sldId id="1237" r:id="rId45"/>
    <p:sldId id="1245" r:id="rId46"/>
    <p:sldId id="1246" r:id="rId47"/>
    <p:sldId id="1247" r:id="rId48"/>
    <p:sldId id="1277" r:id="rId49"/>
    <p:sldId id="1239" r:id="rId50"/>
    <p:sldId id="1240" r:id="rId51"/>
    <p:sldId id="1241" r:id="rId52"/>
    <p:sldId id="1242" r:id="rId53"/>
    <p:sldId id="1243" r:id="rId54"/>
    <p:sldId id="1256" r:id="rId55"/>
    <p:sldId id="1282" r:id="rId56"/>
    <p:sldId id="1283" r:id="rId57"/>
    <p:sldId id="1301" r:id="rId58"/>
    <p:sldId id="1310" r:id="rId59"/>
    <p:sldId id="1302" r:id="rId60"/>
    <p:sldId id="1303" r:id="rId61"/>
    <p:sldId id="1304" r:id="rId62"/>
    <p:sldId id="1305" r:id="rId63"/>
    <p:sldId id="1306" r:id="rId64"/>
    <p:sldId id="1307" r:id="rId65"/>
    <p:sldId id="1311" r:id="rId66"/>
    <p:sldId id="1290" r:id="rId67"/>
    <p:sldId id="1291" r:id="rId68"/>
    <p:sldId id="1292" r:id="rId69"/>
    <p:sldId id="1293" r:id="rId70"/>
    <p:sldId id="1294" r:id="rId71"/>
    <p:sldId id="1295" r:id="rId72"/>
    <p:sldId id="1296" r:id="rId73"/>
    <p:sldId id="1297" r:id="rId74"/>
    <p:sldId id="1298" r:id="rId75"/>
    <p:sldId id="1300" r:id="rId76"/>
    <p:sldId id="1266" r:id="rId77"/>
    <p:sldId id="1324" r:id="rId78"/>
    <p:sldId id="1325" r:id="rId79"/>
    <p:sldId id="1268" r:id="rId80"/>
    <p:sldId id="1319" r:id="rId81"/>
    <p:sldId id="1312" r:id="rId82"/>
    <p:sldId id="1313" r:id="rId83"/>
    <p:sldId id="1314" r:id="rId84"/>
    <p:sldId id="1315" r:id="rId85"/>
    <p:sldId id="1316" r:id="rId86"/>
    <p:sldId id="1317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88942" autoAdjust="0"/>
  </p:normalViewPr>
  <p:slideViewPr>
    <p:cSldViewPr snapToGrid="0" snapToObjects="1">
      <p:cViewPr>
        <p:scale>
          <a:sx n="110" d="100"/>
          <a:sy n="110" d="100"/>
        </p:scale>
        <p:origin x="1552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Relationship Id="rId2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Relationship Id="rId2" Type="http://schemas.openxmlformats.org/officeDocument/2006/relationships/image" Target="../media/image7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Relationship Id="rId2" Type="http://schemas.openxmlformats.org/officeDocument/2006/relationships/image" Target="../media/image7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Relationship Id="rId2" Type="http://schemas.openxmlformats.org/officeDocument/2006/relationships/image" Target="../media/image8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Relationship Id="rId2" Type="http://schemas.openxmlformats.org/officeDocument/2006/relationships/image" Target="../media/image8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Relationship Id="rId2" Type="http://schemas.openxmlformats.org/officeDocument/2006/relationships/image" Target="../media/image8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Relationship Id="rId2" Type="http://schemas.openxmlformats.org/officeDocument/2006/relationships/image" Target="../media/image12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4" Type="http://schemas.openxmlformats.org/officeDocument/2006/relationships/image" Target="../media/image42.emf"/><Relationship Id="rId1" Type="http://schemas.openxmlformats.org/officeDocument/2006/relationships/image" Target="../media/image43.wmf"/><Relationship Id="rId2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5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5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51.wmf"/><Relationship Id="rId3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FFD33-095A-8641-B2BF-F9F47ADD317E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A4BFF-0DAA-AD48-9FEA-59BA5445D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36C558-F578-4149-B0B7-306B66A9D996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36C558-F578-4149-B0B7-306B66A9D996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86128-BC39-4AEC-9659-E316DEAD75E6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86128-BC39-4AEC-9659-E316DEAD75E6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86128-BC39-4AEC-9659-E316DEAD75E6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86128-BC39-4AEC-9659-E316DEAD75E6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86128-BC39-4AEC-9659-E316DEAD75E6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704DC1-17D2-4F9A-8A86-F2302B36F694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F1D4E-1FBF-4675-84E5-65A04B6F1DC1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F1D4E-1FBF-4675-84E5-65A04B6F1DC1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F1D4E-1FBF-4675-84E5-65A04B6F1DC1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F1D4E-1FBF-4675-84E5-65A04B6F1DC1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F1D4E-1FBF-4675-84E5-65A04B6F1DC1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EF1D4E-1FBF-4675-84E5-65A04B6F1DC1}" type="slidenum">
              <a:rPr lang="en-US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32992-AC2A-49A4-932C-4343DA93EAEC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32992-AC2A-49A4-932C-4343DA93EAEC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5F4009-2D6F-4FC9-9146-E1D9B37D025E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0DD9B-995A-43D8-B577-D19504D9C5DD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3697AD-F4D0-4EC1-8CC8-0E1CD8D33EDF}" type="slidenum">
              <a:rPr lang="en-US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21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D2B00DE-42B5-429A-B128-69726E691329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02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02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5362BC5A-8AF5-854C-990A-4683049D0935}" type="slidenum">
              <a:rPr lang="en-US"/>
              <a:pPr/>
              <a:t>41</a:t>
            </a:fld>
            <a:endParaRPr lang="en-US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C69A6AFC-AD2D-D741-BA0D-8D4B832127C5}" type="slidenum">
              <a:rPr lang="en-US"/>
              <a:pPr/>
              <a:t>42</a:t>
            </a:fld>
            <a:endParaRPr lang="en-US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BFCD9F9-5C1B-7E44-A266-D15B58EDDF7F}" type="slidenum">
              <a:rPr lang="en-US"/>
              <a:pPr/>
              <a:t>43</a:t>
            </a:fld>
            <a:endParaRPr lang="en-US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3A7F3E92-F5E6-4348-A37B-CA5A615CD622}" type="slidenum">
              <a:rPr lang="en-US"/>
              <a:pPr/>
              <a:t>44</a:t>
            </a:fld>
            <a:endParaRPr lang="en-US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4318"/>
            <a:r>
              <a:rPr lang="en-US" dirty="0">
                <a:solidFill>
                  <a:srgbClr val="000000"/>
                </a:solidFill>
              </a:rPr>
              <a:t>Only non-maxes exceeding average (</a:t>
            </a:r>
            <a:r>
              <a:rPr lang="en-US" dirty="0" err="1">
                <a:solidFill>
                  <a:srgbClr val="000000"/>
                </a:solidFill>
              </a:rPr>
              <a:t>thresholded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endParaRPr lang="en-US" dirty="0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DFE2BC-39B3-4C3B-B909-7DEA0EA0EC20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4318"/>
            <a:r>
              <a:rPr lang="en-US" dirty="0">
                <a:solidFill>
                  <a:srgbClr val="000000"/>
                </a:solidFill>
              </a:rPr>
              <a:t>Only non-maxes exceeding average (</a:t>
            </a:r>
            <a:r>
              <a:rPr lang="en-US" dirty="0" err="1">
                <a:solidFill>
                  <a:srgbClr val="000000"/>
                </a:solidFill>
              </a:rPr>
              <a:t>thresholded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endParaRPr lang="en-US" dirty="0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DFE2BC-39B3-4C3B-B909-7DEA0EA0EC20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3F4931-F29C-4BBC-94AD-F313B0683640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737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4A975D3-6279-7644-BDBD-CF7A7F589AB6}" type="slidenum">
              <a:rPr lang="en-US"/>
              <a:pPr/>
              <a:t>49</a:t>
            </a:fld>
            <a:endParaRPr lang="en-US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93704DDB-B14F-4242-BCDA-7CF2893B8A5F}" type="slidenum">
              <a:rPr lang="en-US"/>
              <a:pPr/>
              <a:t>50</a:t>
            </a:fld>
            <a:endParaRPr lang="en-US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24CCF1F-547F-C344-9287-38D881CEBB7E}" type="slidenum">
              <a:rPr lang="en-US"/>
              <a:pPr/>
              <a:t>51</a:t>
            </a:fld>
            <a:endParaRPr lang="en-US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AFA26AB3-80F2-1040-BD6C-4EC8BFC18512}" type="slidenum">
              <a:rPr lang="en-US"/>
              <a:pPr/>
              <a:t>52</a:t>
            </a:fld>
            <a:endParaRPr lang="en-US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02756" indent="-270291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081164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13629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46095" indent="-216233" defTabSz="914485"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D5CE0D7D-58F7-C145-B167-62C86B637316}" type="slidenum">
              <a:rPr lang="en-US"/>
              <a:pPr/>
              <a:t>53</a:t>
            </a:fld>
            <a:endParaRPr lang="en-US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1363" cy="3414713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E1A782-DB9E-4D1B-AB10-60476392208E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942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19AEE3-AE74-4E07-9EAB-61C5C330DAC7}" type="slidenum">
              <a:rPr lang="en-US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3B10AF-3DE0-4DA9-96F7-7EE5FCD42CED}" type="slidenum">
              <a:rPr lang="en-US">
                <a:solidFill>
                  <a:srgbClr val="000000"/>
                </a:solidFill>
              </a:rPr>
              <a:pPr/>
              <a:t>74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B04E3-224F-49AB-9343-1100167D2BB2}" type="slidenum">
              <a:rPr lang="en-US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9C5D2-CCAD-46A3-BDB5-6F3EAFD0A2F5}" type="slidenum">
              <a:rPr lang="en-US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FA546C-147E-431E-AEDD-EB4F050EF54B}" type="slidenum">
              <a:rPr lang="en-US">
                <a:solidFill>
                  <a:prstClr val="black"/>
                </a:solidFill>
              </a:rPr>
              <a:pPr/>
              <a:t>83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FBB1E-7B85-44E3-98AA-473DD81D8200}" type="slidenum">
              <a:rPr lang="en-US">
                <a:solidFill>
                  <a:srgbClr val="000000"/>
                </a:solidFill>
              </a:rPr>
              <a:pPr/>
              <a:t>84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4F62D-E7E6-486F-A7EF-E38B7755751C}" type="slidenum">
              <a:rPr lang="en-US" sz="1100" b="1">
                <a:solidFill>
                  <a:prstClr val="black"/>
                </a:solidFill>
                <a:latin typeface="Times New Roman" pitchFamily="18" charset="0"/>
              </a:rPr>
              <a:pPr/>
              <a:t>86</a:t>
            </a:fld>
            <a:endParaRPr lang="en-US" sz="11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CDE8D7-1D66-430E-89BF-588F50959477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775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F0FC288C-9B72-4834-807F-91B06DF4EAA8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577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75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7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12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7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4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0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1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EC2C0-AE88-2443-8374-4F6381DBA5B4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5C32-563C-5F40-88A5-2921FFAA4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8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3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4.wmf"/><Relationship Id="rId9" Type="http://schemas.openxmlformats.org/officeDocument/2006/relationships/image" Target="../media/image4.png"/><Relationship Id="rId10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40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4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wmf"/><Relationship Id="rId12" Type="http://schemas.openxmlformats.org/officeDocument/2006/relationships/oleObject" Target="../embeddings/oleObject8.bin"/><Relationship Id="rId13" Type="http://schemas.openxmlformats.org/officeDocument/2006/relationships/image" Target="../media/image4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43.wmf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oleObject" Target="../embeddings/oleObject6.bin"/><Relationship Id="rId9" Type="http://schemas.openxmlformats.org/officeDocument/2006/relationships/image" Target="../media/image44.wmf"/><Relationship Id="rId10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42.emf"/><Relationship Id="rId6" Type="http://schemas.openxmlformats.org/officeDocument/2006/relationships/image" Target="../media/image34.jpeg"/><Relationship Id="rId7" Type="http://schemas.openxmlformats.org/officeDocument/2006/relationships/oleObject" Target="../embeddings/oleObject10.bin"/><Relationship Id="rId8" Type="http://schemas.openxmlformats.org/officeDocument/2006/relationships/image" Target="../media/image4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49.emf"/><Relationship Id="rId8" Type="http://schemas.openxmlformats.org/officeDocument/2006/relationships/image" Target="../media/image34.jpe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50.emf"/><Relationship Id="rId8" Type="http://schemas.openxmlformats.org/officeDocument/2006/relationships/image" Target="../media/image34.jpe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5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34.jpe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51.w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5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gif"/><Relationship Id="rId6" Type="http://schemas.openxmlformats.org/officeDocument/2006/relationships/image" Target="../media/image56.png"/><Relationship Id="rId7" Type="http://schemas.openxmlformats.org/officeDocument/2006/relationships/hyperlink" Target="https://en.wikipedia.org/wiki/Eigenvalues_and_eigenvectors" TargetMode="External"/><Relationship Id="rId8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59.png"/><Relationship Id="rId5" Type="http://schemas.openxmlformats.org/officeDocument/2006/relationships/oleObject" Target="../embeddings/oleObject20.bin"/><Relationship Id="rId6" Type="http://schemas.openxmlformats.org/officeDocument/2006/relationships/image" Target="../media/image58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58.w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51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bmva.org/bmvc/1988/avc-88-023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image" Target="../media/image72.jpeg"/><Relationship Id="rId5" Type="http://schemas.openxmlformats.org/officeDocument/2006/relationships/image" Target="../media/image73.png"/><Relationship Id="rId6" Type="http://schemas.openxmlformats.org/officeDocument/2006/relationships/oleObject" Target="../embeddings/oleObject23.bin"/><Relationship Id="rId7" Type="http://schemas.openxmlformats.org/officeDocument/2006/relationships/image" Target="../media/image71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71.wm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74.wmf"/><Relationship Id="rId6" Type="http://schemas.openxmlformats.org/officeDocument/2006/relationships/image" Target="../media/image76.png"/><Relationship Id="rId7" Type="http://schemas.openxmlformats.org/officeDocument/2006/relationships/image" Target="../media/image9.png"/><Relationship Id="rId8" Type="http://schemas.openxmlformats.org/officeDocument/2006/relationships/image" Target="../media/image73.png"/><Relationship Id="rId9" Type="http://schemas.openxmlformats.org/officeDocument/2006/relationships/image" Target="../media/image77.png"/><Relationship Id="rId10" Type="http://schemas.openxmlformats.org/officeDocument/2006/relationships/oleObject" Target="../embeddings/oleObject26.bin"/><Relationship Id="rId11" Type="http://schemas.openxmlformats.org/officeDocument/2006/relationships/image" Target="../media/image75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78.wmf"/><Relationship Id="rId6" Type="http://schemas.openxmlformats.org/officeDocument/2006/relationships/image" Target="../media/image76.png"/><Relationship Id="rId7" Type="http://schemas.openxmlformats.org/officeDocument/2006/relationships/image" Target="../media/image9.png"/><Relationship Id="rId8" Type="http://schemas.openxmlformats.org/officeDocument/2006/relationships/image" Target="../media/image73.png"/><Relationship Id="rId9" Type="http://schemas.openxmlformats.org/officeDocument/2006/relationships/image" Target="../media/image77.png"/><Relationship Id="rId10" Type="http://schemas.openxmlformats.org/officeDocument/2006/relationships/oleObject" Target="../embeddings/oleObject28.bin"/><Relationship Id="rId11" Type="http://schemas.openxmlformats.org/officeDocument/2006/relationships/image" Target="../media/image79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80.wmf"/><Relationship Id="rId6" Type="http://schemas.openxmlformats.org/officeDocument/2006/relationships/image" Target="../media/image76.png"/><Relationship Id="rId7" Type="http://schemas.openxmlformats.org/officeDocument/2006/relationships/image" Target="../media/image9.png"/><Relationship Id="rId8" Type="http://schemas.openxmlformats.org/officeDocument/2006/relationships/image" Target="../media/image73.png"/><Relationship Id="rId9" Type="http://schemas.openxmlformats.org/officeDocument/2006/relationships/image" Target="../media/image77.png"/><Relationship Id="rId10" Type="http://schemas.openxmlformats.org/officeDocument/2006/relationships/oleObject" Target="../embeddings/oleObject30.bin"/><Relationship Id="rId11" Type="http://schemas.openxmlformats.org/officeDocument/2006/relationships/image" Target="../media/image81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82.wmf"/><Relationship Id="rId6" Type="http://schemas.openxmlformats.org/officeDocument/2006/relationships/image" Target="../media/image76.png"/><Relationship Id="rId7" Type="http://schemas.openxmlformats.org/officeDocument/2006/relationships/image" Target="../media/image84.jpeg"/><Relationship Id="rId8" Type="http://schemas.openxmlformats.org/officeDocument/2006/relationships/image" Target="../media/image73.png"/><Relationship Id="rId9" Type="http://schemas.openxmlformats.org/officeDocument/2006/relationships/image" Target="../media/image77.png"/><Relationship Id="rId10" Type="http://schemas.openxmlformats.org/officeDocument/2006/relationships/oleObject" Target="../embeddings/oleObject32.bin"/><Relationship Id="rId11" Type="http://schemas.openxmlformats.org/officeDocument/2006/relationships/image" Target="../media/image83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85.wmf"/><Relationship Id="rId6" Type="http://schemas.openxmlformats.org/officeDocument/2006/relationships/image" Target="../media/image76.png"/><Relationship Id="rId7" Type="http://schemas.openxmlformats.org/officeDocument/2006/relationships/image" Target="../media/image9.png"/><Relationship Id="rId8" Type="http://schemas.openxmlformats.org/officeDocument/2006/relationships/image" Target="../media/image73.png"/><Relationship Id="rId9" Type="http://schemas.openxmlformats.org/officeDocument/2006/relationships/image" Target="../media/image77.png"/><Relationship Id="rId10" Type="http://schemas.openxmlformats.org/officeDocument/2006/relationships/oleObject" Target="../embeddings/oleObject34.bin"/><Relationship Id="rId11" Type="http://schemas.openxmlformats.org/officeDocument/2006/relationships/image" Target="../media/image86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87.wmf"/><Relationship Id="rId6" Type="http://schemas.openxmlformats.org/officeDocument/2006/relationships/image" Target="../media/image76.png"/><Relationship Id="rId7" Type="http://schemas.openxmlformats.org/officeDocument/2006/relationships/image" Target="../media/image9.png"/><Relationship Id="rId8" Type="http://schemas.openxmlformats.org/officeDocument/2006/relationships/image" Target="../media/image73.png"/><Relationship Id="rId9" Type="http://schemas.openxmlformats.org/officeDocument/2006/relationships/image" Target="../media/image77.png"/><Relationship Id="rId10" Type="http://schemas.openxmlformats.org/officeDocument/2006/relationships/oleObject" Target="../embeddings/oleObject36.bin"/><Relationship Id="rId11" Type="http://schemas.openxmlformats.org/officeDocument/2006/relationships/image" Target="../media/image88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2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4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4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4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4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4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e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jpeg"/><Relationship Id="rId12" Type="http://schemas.openxmlformats.org/officeDocument/2006/relationships/image" Target="../media/image118.jpe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112.wmf"/><Relationship Id="rId6" Type="http://schemas.openxmlformats.org/officeDocument/2006/relationships/image" Target="../media/image93.jpeg"/><Relationship Id="rId7" Type="http://schemas.openxmlformats.org/officeDocument/2006/relationships/image" Target="../media/image113.png"/><Relationship Id="rId8" Type="http://schemas.openxmlformats.org/officeDocument/2006/relationships/image" Target="../media/image114.jpeg"/><Relationship Id="rId9" Type="http://schemas.openxmlformats.org/officeDocument/2006/relationships/image" Target="../media/image115.jpeg"/><Relationship Id="rId10" Type="http://schemas.openxmlformats.org/officeDocument/2006/relationships/image" Target="../media/image11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119.w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120.wmf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image" Target="../media/image124.png"/><Relationship Id="rId5" Type="http://schemas.openxmlformats.org/officeDocument/2006/relationships/image" Target="../media/image125.jpeg"/><Relationship Id="rId6" Type="http://schemas.openxmlformats.org/officeDocument/2006/relationships/image" Target="../media/image126.png"/><Relationship Id="rId7" Type="http://schemas.openxmlformats.org/officeDocument/2006/relationships/oleObject" Target="../embeddings/oleObject40.bin"/><Relationship Id="rId8" Type="http://schemas.openxmlformats.org/officeDocument/2006/relationships/image" Target="../media/image123.w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www.robots.ox.ac.uk/~vgg/research/affine/det_eval_files/mikolajczyk_ijcv2004.pdf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image" Target="../media/image18.jpeg"/><Relationship Id="rId5" Type="http://schemas.openxmlformats.org/officeDocument/2006/relationships/oleObject" Target="../embeddings/oleObject41.bin"/><Relationship Id="rId6" Type="http://schemas.openxmlformats.org/officeDocument/2006/relationships/image" Target="../media/image23.wmf"/><Relationship Id="rId7" Type="http://schemas.openxmlformats.org/officeDocument/2006/relationships/oleObject" Target="../embeddings/oleObject42.bin"/><Relationship Id="rId8" Type="http://schemas.openxmlformats.org/officeDocument/2006/relationships/image" Target="../media/image24.wmf"/><Relationship Id="rId9" Type="http://schemas.openxmlformats.org/officeDocument/2006/relationships/image" Target="../media/image4.png"/><Relationship Id="rId10" Type="http://schemas.openxmlformats.org/officeDocument/2006/relationships/image" Target="../media/image25.png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1.wmf"/><Relationship Id="rId5" Type="http://schemas.openxmlformats.org/officeDocument/2006/relationships/image" Target="../media/image132.png"/><Relationship Id="rId6" Type="http://schemas.openxmlformats.org/officeDocument/2006/relationships/hyperlink" Target="http://www.cs.ubc.ca/~lowe/papers/ijcv04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4" Type="http://schemas.openxmlformats.org/officeDocument/2006/relationships/image" Target="../media/image13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4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 (Body)"/>
                <a:cs typeface="Calibri (Body)"/>
              </a:rPr>
              <a:t>Concepte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și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aplicații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în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br>
              <a:rPr lang="en-US" dirty="0" smtClean="0">
                <a:latin typeface="Calibri (Body)"/>
                <a:cs typeface="Calibri (Body)"/>
              </a:rPr>
            </a:br>
            <a:r>
              <a:rPr lang="en-US" dirty="0" err="1" smtClean="0">
                <a:latin typeface="Calibri (Body)"/>
                <a:cs typeface="Calibri (Body)"/>
              </a:rPr>
              <a:t>Vederea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r>
              <a:rPr lang="en-US" dirty="0" err="1" smtClean="0">
                <a:latin typeface="Calibri (Body)"/>
                <a:cs typeface="Calibri (Body)"/>
              </a:rPr>
              <a:t>Artificială</a:t>
            </a:r>
            <a:r>
              <a:rPr lang="en-US" dirty="0" smtClean="0">
                <a:latin typeface="Calibri (Body)"/>
                <a:cs typeface="Calibri (Body)"/>
              </a:rPr>
              <a:t> </a:t>
            </a: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Calibri (Body)"/>
                <a:cs typeface="Calibri (Body)"/>
              </a:rPr>
              <a:t>Bogdan Alexe			</a:t>
            </a:r>
            <a:r>
              <a:rPr lang="en-US" sz="3000" dirty="0" err="1" smtClean="0">
                <a:solidFill>
                  <a:schemeClr val="tx1"/>
                </a:solidFill>
                <a:latin typeface="Calibri (Body)"/>
                <a:cs typeface="Calibri (Body)"/>
              </a:rPr>
              <a:t>Radu</a:t>
            </a:r>
            <a:r>
              <a:rPr lang="en-US" sz="3000" dirty="0" smtClean="0">
                <a:solidFill>
                  <a:schemeClr val="tx1"/>
                </a:solidFill>
                <a:latin typeface="Calibri (Body)"/>
                <a:cs typeface="Calibri (Body)"/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  <a:latin typeface="Calibri (Body)"/>
                <a:cs typeface="Calibri (Body)"/>
              </a:rPr>
              <a:t>Ionescu</a:t>
            </a:r>
            <a:endParaRPr lang="en-US" sz="3000" dirty="0">
              <a:solidFill>
                <a:schemeClr val="tx1"/>
              </a:solidFill>
              <a:latin typeface="Calibri (Body)"/>
              <a:cs typeface="Calibri (Body)"/>
            </a:endParaRPr>
          </a:p>
          <a:p>
            <a:endParaRPr lang="en-US" sz="3600" dirty="0" smtClean="0">
              <a:latin typeface="Calibri (Body)"/>
              <a:cs typeface="Calibri (Body)"/>
            </a:endParaRPr>
          </a:p>
          <a:p>
            <a:endParaRPr lang="en-US" sz="2700" dirty="0" smtClean="0">
              <a:solidFill>
                <a:srgbClr val="000000"/>
              </a:solidFill>
              <a:latin typeface="Calibri (Body)"/>
              <a:cs typeface="Calibri (Body)"/>
            </a:endParaRPr>
          </a:p>
          <a:p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Cursul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6 </a:t>
            </a:r>
          </a:p>
          <a:p>
            <a:r>
              <a:rPr lang="en-US" sz="2700" dirty="0" err="1">
                <a:solidFill>
                  <a:srgbClr val="000000"/>
                </a:solidFill>
                <a:latin typeface="Calibri (Body)"/>
                <a:cs typeface="Calibri (Body)"/>
              </a:rPr>
              <a:t>A</a:t>
            </a:r>
            <a:r>
              <a:rPr lang="en-US" sz="2700" smtClean="0">
                <a:solidFill>
                  <a:srgbClr val="000000"/>
                </a:solidFill>
                <a:latin typeface="Calibri (Body)"/>
                <a:cs typeface="Calibri (Body)"/>
              </a:rPr>
              <a:t>nul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III,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Opțional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Informatică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, </a:t>
            </a:r>
            <a:r>
              <a:rPr lang="en-US" sz="2700" dirty="0" err="1" smtClean="0">
                <a:solidFill>
                  <a:srgbClr val="000000"/>
                </a:solidFill>
                <a:latin typeface="Calibri (Body)"/>
                <a:cs typeface="Calibri (Body)"/>
              </a:rPr>
              <a:t>semestrul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 </a:t>
            </a:r>
            <a:r>
              <a:rPr lang="en-US" sz="2700" dirty="0" smtClean="0">
                <a:solidFill>
                  <a:srgbClr val="000000"/>
                </a:solidFill>
                <a:latin typeface="Calibri (Body)"/>
                <a:cs typeface="Calibri (Body)"/>
              </a:rPr>
              <a:t>I</a:t>
            </a:r>
            <a:endParaRPr lang="en-US" dirty="0" smtClean="0">
              <a:solidFill>
                <a:srgbClr val="000000"/>
              </a:solidFill>
              <a:latin typeface="Calibri (Body)"/>
              <a:cs typeface="Calibri (Body)"/>
            </a:endParaRPr>
          </a:p>
          <a:p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7524" y="4401108"/>
            <a:ext cx="43564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 err="1">
                <a:solidFill>
                  <a:srgbClr val="0000FF"/>
                </a:solidFill>
                <a:latin typeface="Calibri (Body)"/>
                <a:cs typeface="Calibri (Body)"/>
              </a:rPr>
              <a:t>b</a:t>
            </a:r>
            <a:r>
              <a:rPr lang="en-US" sz="2500" b="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ogdan.alexe@fmi.unibuc.ro</a:t>
            </a:r>
            <a:endParaRPr lang="en-US" sz="2500" b="0" dirty="0">
              <a:solidFill>
                <a:srgbClr val="0000FF"/>
              </a:solidFill>
              <a:latin typeface="Calibri (Body)"/>
              <a:cs typeface="Calibri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0052" y="4401108"/>
            <a:ext cx="43564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raducu.ionescu@gmail.com</a:t>
            </a:r>
            <a:endParaRPr lang="en-US" sz="2500" b="0" dirty="0">
              <a:solidFill>
                <a:srgbClr val="0000FF"/>
              </a:solidFill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108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4941"/>
            <a:ext cx="8229600" cy="1143000"/>
          </a:xfrm>
        </p:spPr>
        <p:txBody>
          <a:bodyPr/>
          <a:lstStyle/>
          <a:p>
            <a:r>
              <a:rPr lang="en-US" dirty="0" err="1"/>
              <a:t>Trăsături</a:t>
            </a:r>
            <a:r>
              <a:rPr lang="en-US" dirty="0"/>
              <a:t> locale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0"/>
            <a:ext cx="8229600" cy="5033682"/>
          </a:xfrm>
        </p:spPr>
        <p:txBody>
          <a:bodyPr>
            <a:norm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osibilă</a:t>
            </a:r>
            <a:r>
              <a:rPr lang="en-US" dirty="0" smtClean="0"/>
              <a:t> </a:t>
            </a:r>
            <a:r>
              <a:rPr lang="en-US" dirty="0" err="1" smtClean="0"/>
              <a:t>aplicație</a:t>
            </a:r>
            <a:r>
              <a:rPr lang="en-US" dirty="0" smtClean="0"/>
              <a:t>: </a:t>
            </a:r>
            <a:r>
              <a:rPr lang="en-US" dirty="0" err="1" smtClean="0"/>
              <a:t>realizare</a:t>
            </a:r>
            <a:r>
              <a:rPr lang="en-US" dirty="0" smtClean="0"/>
              <a:t> de </a:t>
            </a:r>
            <a:r>
              <a:rPr lang="en-US" dirty="0" err="1" smtClean="0"/>
              <a:t>panorame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203325" y="5094288"/>
            <a:ext cx="76749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 smtClean="0"/>
              <a:t>Pasul</a:t>
            </a:r>
            <a:r>
              <a:rPr lang="en-US" dirty="0" smtClean="0"/>
              <a:t> </a:t>
            </a:r>
            <a:r>
              <a:rPr lang="en-US" dirty="0"/>
              <a:t>1: </a:t>
            </a:r>
            <a:r>
              <a:rPr lang="en-US" dirty="0" err="1" smtClean="0"/>
              <a:t>extrage</a:t>
            </a:r>
            <a:r>
              <a:rPr lang="en-US" dirty="0" smtClean="0"/>
              <a:t> </a:t>
            </a:r>
            <a:r>
              <a:rPr lang="en-US" dirty="0" err="1" smtClean="0"/>
              <a:t>trăsături</a:t>
            </a:r>
            <a:r>
              <a:rPr lang="en-US" dirty="0" smtClean="0"/>
              <a:t> (</a:t>
            </a:r>
            <a:r>
              <a:rPr lang="en-US" dirty="0" err="1" smtClean="0"/>
              <a:t>puncte</a:t>
            </a:r>
            <a:r>
              <a:rPr lang="en-US" dirty="0" smtClean="0"/>
              <a:t> din </a:t>
            </a:r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descriptori</a:t>
            </a:r>
            <a:r>
              <a:rPr lang="en-US" dirty="0" smtClean="0"/>
              <a:t>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conținutului</a:t>
            </a:r>
            <a:r>
              <a:rPr lang="en-US" dirty="0" smtClean="0"/>
              <a:t> </a:t>
            </a:r>
            <a:r>
              <a:rPr lang="en-US" dirty="0" err="1" smtClean="0"/>
              <a:t>vizual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1219200" y="5562607"/>
            <a:ext cx="5400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 smtClean="0"/>
              <a:t>Pasul</a:t>
            </a:r>
            <a:r>
              <a:rPr lang="en-US" dirty="0" smtClean="0"/>
              <a:t> </a:t>
            </a:r>
            <a:r>
              <a:rPr lang="en-US" dirty="0"/>
              <a:t>2: </a:t>
            </a:r>
            <a:r>
              <a:rPr lang="en-US" dirty="0" err="1" smtClean="0"/>
              <a:t>găsește</a:t>
            </a:r>
            <a:r>
              <a:rPr lang="en-US" dirty="0" smtClean="0"/>
              <a:t> </a:t>
            </a:r>
            <a:r>
              <a:rPr lang="en-US" dirty="0" err="1" smtClean="0"/>
              <a:t>corespondențe</a:t>
            </a:r>
            <a:r>
              <a:rPr lang="en-US" dirty="0" smtClean="0"/>
              <a:t> </a:t>
            </a:r>
            <a:r>
              <a:rPr lang="en-US" dirty="0" err="1" smtClean="0"/>
              <a:t>între</a:t>
            </a:r>
            <a:r>
              <a:rPr lang="en-US" dirty="0" smtClean="0"/>
              <a:t> </a:t>
            </a:r>
            <a:r>
              <a:rPr lang="en-US" dirty="0" err="1" smtClean="0"/>
              <a:t>trăsăturile</a:t>
            </a:r>
            <a:r>
              <a:rPr lang="en-US" dirty="0" smtClean="0"/>
              <a:t> </a:t>
            </a:r>
            <a:r>
              <a:rPr lang="en-US" dirty="0" err="1" smtClean="0"/>
              <a:t>extrase</a:t>
            </a:r>
            <a:endParaRPr lang="en-US" dirty="0"/>
          </a:p>
        </p:txBody>
      </p:sp>
      <p:sp>
        <p:nvSpPr>
          <p:cNvPr id="27" name="Text Box 15"/>
          <p:cNvSpPr txBox="1">
            <a:spLocks noChangeArrowheads="1"/>
          </p:cNvSpPr>
          <p:nvPr/>
        </p:nvSpPr>
        <p:spPr bwMode="auto">
          <a:xfrm>
            <a:off x="1238438" y="6025964"/>
            <a:ext cx="68077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 smtClean="0"/>
              <a:t>Pasul</a:t>
            </a:r>
            <a:r>
              <a:rPr lang="en-US" dirty="0" smtClean="0"/>
              <a:t> </a:t>
            </a:r>
            <a:r>
              <a:rPr lang="en-US" dirty="0"/>
              <a:t>3</a:t>
            </a:r>
            <a:r>
              <a:rPr lang="en-US" dirty="0" smtClean="0"/>
              <a:t>: </a:t>
            </a:r>
            <a:r>
              <a:rPr lang="en-US" dirty="0" err="1" smtClean="0"/>
              <a:t>aliniază</a:t>
            </a:r>
            <a:r>
              <a:rPr lang="en-US" dirty="0" smtClean="0"/>
              <a:t> </a:t>
            </a:r>
            <a:r>
              <a:rPr lang="en-US" dirty="0" err="1" smtClean="0"/>
              <a:t>imaginile</a:t>
            </a:r>
            <a:r>
              <a:rPr lang="en-US" dirty="0" smtClean="0"/>
              <a:t> (</a:t>
            </a:r>
            <a:r>
              <a:rPr lang="en-US" dirty="0" err="1" smtClean="0"/>
              <a:t>găsește</a:t>
            </a:r>
            <a:r>
              <a:rPr lang="en-US" dirty="0" smtClean="0"/>
              <a:t> </a:t>
            </a:r>
            <a:r>
              <a:rPr lang="en-US" dirty="0" err="1" smtClean="0"/>
              <a:t>homografia</a:t>
            </a:r>
            <a:r>
              <a:rPr lang="en-US" dirty="0" smtClean="0"/>
              <a:t> care </a:t>
            </a:r>
            <a:r>
              <a:rPr lang="en-US" dirty="0" err="1" smtClean="0"/>
              <a:t>aliniază</a:t>
            </a:r>
            <a:r>
              <a:rPr lang="en-US" dirty="0" smtClean="0"/>
              <a:t> </a:t>
            </a:r>
            <a:r>
              <a:rPr lang="en-US" dirty="0" err="1" smtClean="0"/>
              <a:t>imaginile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8" name="Picture 16" descr="homograph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8313" y="2133600"/>
            <a:ext cx="5691187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407153" y="6583800"/>
            <a:ext cx="361950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Slide </a:t>
            </a:r>
            <a:r>
              <a:rPr lang="en-US" sz="1100" dirty="0" err="1" smtClean="0">
                <a:solidFill>
                  <a:srgbClr val="000000"/>
                </a:solidFill>
              </a:rPr>
              <a:t>adaptat</a:t>
            </a:r>
            <a:r>
              <a:rPr lang="en-US" sz="1100" dirty="0" smtClean="0">
                <a:solidFill>
                  <a:srgbClr val="000000"/>
                </a:solidFill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</a:rPr>
              <a:t>după</a:t>
            </a:r>
            <a:r>
              <a:rPr lang="en-US" sz="1100" dirty="0" smtClean="0">
                <a:solidFill>
                  <a:srgbClr val="000000"/>
                </a:solidFill>
              </a:rPr>
              <a:t> S. </a:t>
            </a:r>
            <a:r>
              <a:rPr lang="en-US" sz="1100" dirty="0" err="1" smtClean="0">
                <a:solidFill>
                  <a:srgbClr val="000000"/>
                </a:solidFill>
              </a:rPr>
              <a:t>Lazebnik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941"/>
            <a:ext cx="9144000" cy="1143000"/>
          </a:xfrm>
        </p:spPr>
        <p:txBody>
          <a:bodyPr>
            <a:noAutofit/>
          </a:bodyPr>
          <a:lstStyle/>
          <a:p>
            <a:r>
              <a:rPr lang="en-US" sz="3500" dirty="0" err="1" smtClean="0"/>
              <a:t>Ce</a:t>
            </a:r>
            <a:r>
              <a:rPr lang="en-US" sz="3500" dirty="0" smtClean="0"/>
              <a:t> </a:t>
            </a:r>
            <a:r>
              <a:rPr lang="en-US" sz="3500" dirty="0" err="1" smtClean="0"/>
              <a:t>proprietăți</a:t>
            </a:r>
            <a:r>
              <a:rPr lang="en-US" sz="3500" dirty="0" smtClean="0"/>
              <a:t> </a:t>
            </a:r>
            <a:r>
              <a:rPr lang="en-US" sz="3500" dirty="0" err="1" smtClean="0"/>
              <a:t>vrem</a:t>
            </a:r>
            <a:r>
              <a:rPr lang="en-US" sz="3500" dirty="0" smtClean="0"/>
              <a:t> </a:t>
            </a:r>
            <a:r>
              <a:rPr lang="en-US" sz="3500" dirty="0" err="1" smtClean="0"/>
              <a:t>să</a:t>
            </a:r>
            <a:r>
              <a:rPr lang="en-US" sz="3500" dirty="0" smtClean="0"/>
              <a:t> </a:t>
            </a:r>
            <a:r>
              <a:rPr lang="en-US" sz="3500" dirty="0" err="1" smtClean="0"/>
              <a:t>aibă</a:t>
            </a:r>
            <a:r>
              <a:rPr lang="en-US" sz="3500" dirty="0"/>
              <a:t> </a:t>
            </a:r>
            <a:r>
              <a:rPr lang="en-US" sz="3500" dirty="0" err="1" smtClean="0"/>
              <a:t>trăsăturile</a:t>
            </a:r>
            <a:r>
              <a:rPr lang="en-US" sz="3500" dirty="0" smtClean="0"/>
              <a:t> locale?</a:t>
            </a:r>
            <a:endParaRPr lang="en-US" sz="3500" dirty="0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609600" y="3276600"/>
            <a:ext cx="8001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 err="1" smtClean="0"/>
              <a:t>Repetabilitate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1800" dirty="0" err="1"/>
              <a:t>a</a:t>
            </a:r>
            <a:r>
              <a:rPr lang="en-US" sz="1800" dirty="0" err="1" smtClean="0"/>
              <a:t>ceeași</a:t>
            </a:r>
            <a:r>
              <a:rPr lang="en-US" sz="1800" dirty="0" smtClean="0"/>
              <a:t> </a:t>
            </a:r>
            <a:r>
              <a:rPr lang="en-US" sz="1800" dirty="0" err="1" smtClean="0"/>
              <a:t>trăsătură</a:t>
            </a:r>
            <a:r>
              <a:rPr lang="en-US" sz="1800" dirty="0" smtClean="0"/>
              <a:t> </a:t>
            </a:r>
            <a:r>
              <a:rPr lang="en-US" sz="1800" dirty="0" err="1" smtClean="0"/>
              <a:t>locală</a:t>
            </a:r>
            <a:r>
              <a:rPr lang="en-US" sz="1800" dirty="0" smtClean="0"/>
              <a:t> </a:t>
            </a:r>
            <a:r>
              <a:rPr lang="en-US" sz="1800" dirty="0" err="1" smtClean="0"/>
              <a:t>să</a:t>
            </a:r>
            <a:r>
              <a:rPr lang="en-US" sz="1800" dirty="0" smtClean="0"/>
              <a:t> </a:t>
            </a:r>
            <a:r>
              <a:rPr lang="en-US" sz="1800" dirty="0" err="1" smtClean="0"/>
              <a:t>poată</a:t>
            </a:r>
            <a:r>
              <a:rPr lang="en-US" sz="1800" dirty="0" smtClean="0"/>
              <a:t> fi </a:t>
            </a:r>
            <a:r>
              <a:rPr lang="en-US" sz="1800" dirty="0" err="1" smtClean="0"/>
              <a:t>găsită</a:t>
            </a:r>
            <a:r>
              <a:rPr lang="en-US" sz="1800" dirty="0" smtClean="0"/>
              <a:t> </a:t>
            </a:r>
            <a:r>
              <a:rPr lang="en-US" sz="1800" dirty="0" err="1" smtClean="0"/>
              <a:t>în</a:t>
            </a:r>
            <a:r>
              <a:rPr lang="en-US" sz="1800" dirty="0" smtClean="0"/>
              <a:t> </a:t>
            </a:r>
            <a:r>
              <a:rPr lang="en-US" sz="1800" dirty="0" err="1" smtClean="0"/>
              <a:t>alte</a:t>
            </a:r>
            <a:r>
              <a:rPr lang="en-US" sz="1800" dirty="0" smtClean="0"/>
              <a:t> </a:t>
            </a:r>
            <a:r>
              <a:rPr lang="en-US" sz="1800" dirty="0" err="1" smtClean="0"/>
              <a:t>imagini</a:t>
            </a:r>
            <a:r>
              <a:rPr lang="en-US" sz="1800" dirty="0" smtClean="0"/>
              <a:t> </a:t>
            </a:r>
            <a:r>
              <a:rPr lang="en-US" sz="1800" dirty="0" err="1" smtClean="0"/>
              <a:t>ob</a:t>
            </a:r>
            <a:r>
              <a:rPr lang="en-US" sz="1800" dirty="0" err="1"/>
              <a:t>ț</a:t>
            </a:r>
            <a:r>
              <a:rPr lang="en-US" sz="1800" dirty="0" err="1" smtClean="0"/>
              <a:t>inute</a:t>
            </a:r>
            <a:r>
              <a:rPr lang="en-US" sz="1800" dirty="0" smtClean="0"/>
              <a:t> din </a:t>
            </a:r>
            <a:r>
              <a:rPr lang="en-US" sz="1800" dirty="0" err="1" smtClean="0"/>
              <a:t>imaginea</a:t>
            </a:r>
            <a:r>
              <a:rPr lang="en-US" sz="1800" dirty="0" smtClean="0"/>
              <a:t> </a:t>
            </a:r>
            <a:r>
              <a:rPr lang="en-US" sz="1800" dirty="0" err="1" smtClean="0"/>
              <a:t>inițială</a:t>
            </a:r>
            <a:r>
              <a:rPr lang="en-US" sz="1800" dirty="0" smtClean="0"/>
              <a:t> </a:t>
            </a:r>
            <a:r>
              <a:rPr lang="en-US" sz="1800" dirty="0" err="1" smtClean="0"/>
              <a:t>prin</a:t>
            </a:r>
            <a:r>
              <a:rPr lang="en-US" sz="1800" dirty="0" smtClean="0"/>
              <a:t> </a:t>
            </a:r>
            <a:r>
              <a:rPr lang="en-US" sz="1800" dirty="0" err="1" smtClean="0"/>
              <a:t>transformări</a:t>
            </a:r>
            <a:r>
              <a:rPr lang="en-US" sz="1800" dirty="0" smtClean="0"/>
              <a:t> </a:t>
            </a:r>
            <a:r>
              <a:rPr lang="en-US" sz="1800" dirty="0" err="1" smtClean="0"/>
              <a:t>geometrice</a:t>
            </a:r>
            <a:r>
              <a:rPr lang="en-US" sz="1800" dirty="0" smtClean="0"/>
              <a:t> (</a:t>
            </a:r>
            <a:r>
              <a:rPr lang="en-US" sz="1800" dirty="0" err="1" smtClean="0"/>
              <a:t>rotație</a:t>
            </a:r>
            <a:r>
              <a:rPr lang="en-US" sz="1800" dirty="0" smtClean="0"/>
              <a:t>, </a:t>
            </a:r>
            <a:r>
              <a:rPr lang="en-US" sz="1800" dirty="0" err="1" smtClean="0"/>
              <a:t>perspectivă</a:t>
            </a:r>
            <a:r>
              <a:rPr lang="en-US" sz="1800" dirty="0" smtClean="0"/>
              <a:t>, etc.) </a:t>
            </a:r>
            <a:r>
              <a:rPr lang="en-US" sz="1800" dirty="0" err="1" smtClean="0"/>
              <a:t>sau</a:t>
            </a:r>
            <a:r>
              <a:rPr lang="en-US" sz="1800" dirty="0" smtClean="0"/>
              <a:t> </a:t>
            </a:r>
            <a:r>
              <a:rPr lang="en-US" sz="1800" dirty="0" err="1" smtClean="0"/>
              <a:t>fotometrice</a:t>
            </a:r>
            <a:r>
              <a:rPr lang="en-US" sz="1800" dirty="0" smtClean="0"/>
              <a:t> (</a:t>
            </a:r>
            <a:r>
              <a:rPr lang="en-US" sz="1800" dirty="0" err="1" smtClean="0"/>
              <a:t>iluminarea</a:t>
            </a:r>
            <a:r>
              <a:rPr lang="en-US" sz="1800" dirty="0" smtClean="0"/>
              <a:t> </a:t>
            </a:r>
            <a:r>
              <a:rPr lang="en-US" sz="1800" dirty="0" err="1" smtClean="0"/>
              <a:t>scenei</a:t>
            </a:r>
            <a:r>
              <a:rPr lang="en-US" sz="1800" dirty="0" smtClean="0"/>
              <a:t> </a:t>
            </a:r>
            <a:r>
              <a:rPr lang="en-US" sz="1800" dirty="0" err="1" smtClean="0"/>
              <a:t>diferă</a:t>
            </a:r>
            <a:r>
              <a:rPr lang="en-US" sz="1800" dirty="0" smtClean="0"/>
              <a:t> </a:t>
            </a:r>
            <a:r>
              <a:rPr lang="en-US" sz="1800" dirty="0" err="1" smtClean="0"/>
              <a:t>zi</a:t>
            </a:r>
            <a:r>
              <a:rPr lang="en-US" sz="1800" dirty="0" smtClean="0"/>
              <a:t>/</a:t>
            </a:r>
            <a:r>
              <a:rPr lang="en-US" sz="1800" dirty="0" err="1" smtClean="0"/>
              <a:t>noapte</a:t>
            </a:r>
            <a:r>
              <a:rPr lang="en-US" sz="1800" dirty="0" smtClean="0"/>
              <a:t>)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 err="1" smtClean="0"/>
              <a:t>Unicitate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1800" dirty="0" err="1"/>
              <a:t>f</a:t>
            </a:r>
            <a:r>
              <a:rPr lang="en-US" sz="1800" dirty="0" err="1" smtClean="0"/>
              <a:t>iecare</a:t>
            </a:r>
            <a:r>
              <a:rPr lang="en-US" sz="1800" dirty="0" smtClean="0"/>
              <a:t> </a:t>
            </a:r>
            <a:r>
              <a:rPr lang="en-US" sz="1800" dirty="0" err="1" smtClean="0"/>
              <a:t>trăsătură</a:t>
            </a:r>
            <a:r>
              <a:rPr lang="en-US" sz="1800" dirty="0" smtClean="0"/>
              <a:t> </a:t>
            </a:r>
            <a:r>
              <a:rPr lang="en-US" sz="1800" dirty="0" err="1" smtClean="0"/>
              <a:t>locală</a:t>
            </a:r>
            <a:r>
              <a:rPr lang="en-US" sz="1800" dirty="0" smtClean="0"/>
              <a:t> are o </a:t>
            </a:r>
            <a:r>
              <a:rPr lang="en-US" sz="1800" dirty="0" err="1" smtClean="0"/>
              <a:t>descriere</a:t>
            </a:r>
            <a:r>
              <a:rPr lang="en-US" sz="1800" dirty="0" smtClean="0"/>
              <a:t> </a:t>
            </a:r>
            <a:r>
              <a:rPr lang="en-US" sz="1800" dirty="0" err="1" smtClean="0"/>
              <a:t>unică</a:t>
            </a:r>
            <a:endParaRPr lang="en-US" sz="1800" dirty="0" smtClean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 err="1" smtClean="0"/>
              <a:t>Reprezentare</a:t>
            </a:r>
            <a:r>
              <a:rPr lang="en-US" sz="2400" dirty="0" smtClean="0"/>
              <a:t> </a:t>
            </a:r>
            <a:r>
              <a:rPr lang="en-US" sz="2400" dirty="0" err="1" smtClean="0"/>
              <a:t>compactă</a:t>
            </a:r>
            <a:r>
              <a:rPr lang="en-US" sz="2400" dirty="0" smtClean="0"/>
              <a:t> a </a:t>
            </a:r>
            <a:r>
              <a:rPr lang="en-US" sz="2400" dirty="0" err="1" smtClean="0"/>
              <a:t>imaginii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1800" dirty="0" err="1"/>
              <a:t>m</a:t>
            </a:r>
            <a:r>
              <a:rPr lang="en-US" sz="1800" dirty="0" err="1" smtClean="0"/>
              <a:t>ult</a:t>
            </a:r>
            <a:r>
              <a:rPr lang="en-US" sz="1800" dirty="0" smtClean="0"/>
              <a:t> </a:t>
            </a:r>
            <a:r>
              <a:rPr lang="en-US" sz="1800" dirty="0" err="1" smtClean="0"/>
              <a:t>mai</a:t>
            </a:r>
            <a:r>
              <a:rPr lang="en-US" sz="1800" dirty="0" smtClean="0"/>
              <a:t> </a:t>
            </a:r>
            <a:r>
              <a:rPr lang="en-US" sz="1800" dirty="0" err="1" smtClean="0"/>
              <a:t>puține</a:t>
            </a:r>
            <a:r>
              <a:rPr lang="en-US" sz="1800" dirty="0" smtClean="0"/>
              <a:t> </a:t>
            </a:r>
            <a:r>
              <a:rPr lang="en-US" sz="1800" dirty="0" err="1" smtClean="0"/>
              <a:t>trăsături</a:t>
            </a:r>
            <a:r>
              <a:rPr lang="en-US" sz="1800" dirty="0" smtClean="0"/>
              <a:t> locale </a:t>
            </a:r>
            <a:r>
              <a:rPr lang="en-US" sz="1800" dirty="0" err="1" smtClean="0"/>
              <a:t>decât</a:t>
            </a:r>
            <a:r>
              <a:rPr lang="en-US" sz="1800" dirty="0" smtClean="0"/>
              <a:t> </a:t>
            </a:r>
            <a:r>
              <a:rPr lang="en-US" sz="1800" dirty="0" err="1" smtClean="0"/>
              <a:t>pixeli</a:t>
            </a:r>
            <a:endParaRPr lang="en-US" sz="1800" dirty="0" smtClean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 err="1" smtClean="0"/>
              <a:t>Localitate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1800" dirty="0"/>
              <a:t>o</a:t>
            </a:r>
            <a:r>
              <a:rPr lang="en-US" sz="1800" dirty="0" smtClean="0"/>
              <a:t> </a:t>
            </a:r>
            <a:r>
              <a:rPr lang="en-US" sz="1800" dirty="0" err="1" smtClean="0"/>
              <a:t>trăsătură</a:t>
            </a:r>
            <a:r>
              <a:rPr lang="en-US" sz="1800" dirty="0" smtClean="0"/>
              <a:t> </a:t>
            </a:r>
            <a:r>
              <a:rPr lang="en-US" sz="1800" dirty="0" err="1" smtClean="0"/>
              <a:t>locală</a:t>
            </a:r>
            <a:r>
              <a:rPr lang="en-US" sz="1800" dirty="0" smtClean="0"/>
              <a:t> </a:t>
            </a:r>
            <a:r>
              <a:rPr lang="en-US" sz="1800" dirty="0" err="1" smtClean="0"/>
              <a:t>ocupă</a:t>
            </a:r>
            <a:r>
              <a:rPr lang="en-US" sz="1800" dirty="0" smtClean="0"/>
              <a:t> o </a:t>
            </a:r>
            <a:r>
              <a:rPr lang="en-US" sz="1800" dirty="0" err="1" smtClean="0"/>
              <a:t>porțiune</a:t>
            </a:r>
            <a:r>
              <a:rPr lang="en-US" sz="1800" dirty="0" smtClean="0"/>
              <a:t> </a:t>
            </a:r>
            <a:r>
              <a:rPr lang="en-US" sz="1800" dirty="0" err="1" smtClean="0"/>
              <a:t>mică</a:t>
            </a:r>
            <a:r>
              <a:rPr lang="en-US" sz="1800" dirty="0" smtClean="0"/>
              <a:t> </a:t>
            </a:r>
            <a:r>
              <a:rPr lang="en-US" sz="1800" dirty="0" err="1" smtClean="0"/>
              <a:t>dintr</a:t>
            </a:r>
            <a:r>
              <a:rPr lang="en-US" sz="1800" dirty="0" smtClean="0"/>
              <a:t>-o imagine; </a:t>
            </a:r>
            <a:r>
              <a:rPr lang="en-US" sz="1800" dirty="0" err="1" smtClean="0"/>
              <a:t>reprezentare</a:t>
            </a:r>
            <a:r>
              <a:rPr lang="en-US" sz="1800" dirty="0" smtClean="0"/>
              <a:t> </a:t>
            </a:r>
            <a:r>
              <a:rPr lang="en-US" sz="1800" dirty="0" err="1" smtClean="0"/>
              <a:t>robustă</a:t>
            </a:r>
            <a:r>
              <a:rPr lang="en-US" sz="1800" dirty="0" smtClean="0"/>
              <a:t> la </a:t>
            </a:r>
            <a:r>
              <a:rPr lang="en-US" sz="1800" dirty="0" err="1" smtClean="0"/>
              <a:t>mascarea</a:t>
            </a:r>
            <a:r>
              <a:rPr lang="en-US" sz="1800" dirty="0" smtClean="0"/>
              <a:t> </a:t>
            </a:r>
            <a:r>
              <a:rPr lang="en-US" sz="1800" dirty="0" err="1" smtClean="0"/>
              <a:t>obiectelor</a:t>
            </a:r>
            <a:r>
              <a:rPr lang="en-US" sz="1800" dirty="0" smtClean="0"/>
              <a:t>, background</a:t>
            </a:r>
          </a:p>
        </p:txBody>
      </p:sp>
      <p:grpSp>
        <p:nvGrpSpPr>
          <p:cNvPr id="28" name="Group 11"/>
          <p:cNvGrpSpPr>
            <a:grpSpLocks/>
          </p:cNvGrpSpPr>
          <p:nvPr/>
        </p:nvGrpSpPr>
        <p:grpSpPr bwMode="auto">
          <a:xfrm>
            <a:off x="1600200" y="990600"/>
            <a:ext cx="5791200" cy="2133600"/>
            <a:chOff x="528" y="624"/>
            <a:chExt cx="4715" cy="1678"/>
          </a:xfrm>
        </p:grpSpPr>
        <p:pic>
          <p:nvPicPr>
            <p:cNvPr id="29" name="Picture 9" descr="SIFT2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10" descr="SIFT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6407153" y="6583800"/>
            <a:ext cx="361950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Slide </a:t>
            </a:r>
            <a:r>
              <a:rPr lang="en-US" sz="1100" dirty="0" err="1" smtClean="0">
                <a:solidFill>
                  <a:srgbClr val="000000"/>
                </a:solidFill>
              </a:rPr>
              <a:t>adaptat</a:t>
            </a:r>
            <a:r>
              <a:rPr lang="en-US" sz="1100" dirty="0" smtClean="0">
                <a:solidFill>
                  <a:srgbClr val="000000"/>
                </a:solidFill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</a:rPr>
              <a:t>după</a:t>
            </a:r>
            <a:r>
              <a:rPr lang="en-US" sz="1100" dirty="0" smtClean="0">
                <a:solidFill>
                  <a:srgbClr val="000000"/>
                </a:solidFill>
              </a:rPr>
              <a:t> S. </a:t>
            </a:r>
            <a:r>
              <a:rPr lang="en-US" sz="1100" dirty="0" err="1" smtClean="0">
                <a:solidFill>
                  <a:srgbClr val="000000"/>
                </a:solidFill>
              </a:rPr>
              <a:t>Lazebnik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4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4941"/>
            <a:ext cx="9144000" cy="1143000"/>
          </a:xfrm>
        </p:spPr>
        <p:txBody>
          <a:bodyPr>
            <a:noAutofit/>
          </a:bodyPr>
          <a:lstStyle/>
          <a:p>
            <a:r>
              <a:rPr lang="en-US" sz="3500" dirty="0" err="1" smtClean="0">
                <a:solidFill>
                  <a:srgbClr val="000000"/>
                </a:solidFill>
              </a:rPr>
              <a:t>Trăsături</a:t>
            </a:r>
            <a:r>
              <a:rPr lang="en-US" sz="3500" dirty="0" smtClean="0">
                <a:solidFill>
                  <a:srgbClr val="000000"/>
                </a:solidFill>
              </a:rPr>
              <a:t> locale: </a:t>
            </a:r>
            <a:r>
              <a:rPr lang="en-US" sz="3500" dirty="0" err="1" smtClean="0">
                <a:solidFill>
                  <a:srgbClr val="000000"/>
                </a:solidFill>
              </a:rPr>
              <a:t>aplicații</a:t>
            </a:r>
            <a:endParaRPr lang="en-US" sz="35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16859" y="978647"/>
            <a:ext cx="681467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a</a:t>
            </a:r>
            <a:r>
              <a:rPr lang="en-US" sz="2600" dirty="0" err="1" smtClean="0"/>
              <a:t>linierea</a:t>
            </a:r>
            <a:r>
              <a:rPr lang="en-US" sz="2600" dirty="0" smtClean="0"/>
              <a:t> </a:t>
            </a:r>
            <a:r>
              <a:rPr lang="en-US" sz="2600" dirty="0" err="1" smtClean="0"/>
              <a:t>imaginilor</a:t>
            </a:r>
            <a:endParaRPr lang="en-US" sz="2600" dirty="0" smtClean="0"/>
          </a:p>
          <a:p>
            <a:r>
              <a:rPr lang="en-US" sz="2600" dirty="0" err="1"/>
              <a:t>r</a:t>
            </a:r>
            <a:r>
              <a:rPr lang="en-US" sz="2600" dirty="0" err="1" smtClean="0"/>
              <a:t>econstrucție</a:t>
            </a:r>
            <a:r>
              <a:rPr lang="en-US" sz="2600" dirty="0" smtClean="0"/>
              <a:t> 3D</a:t>
            </a:r>
          </a:p>
          <a:p>
            <a:r>
              <a:rPr lang="en-US" sz="2600" dirty="0" smtClean="0"/>
              <a:t>tracking</a:t>
            </a:r>
          </a:p>
          <a:p>
            <a:r>
              <a:rPr lang="en-US" sz="2600" dirty="0" err="1" smtClean="0"/>
              <a:t>navigarea</a:t>
            </a:r>
            <a:r>
              <a:rPr lang="en-US" sz="2600" dirty="0" smtClean="0"/>
              <a:t> </a:t>
            </a:r>
            <a:r>
              <a:rPr lang="en-US" sz="2600" dirty="0" err="1" smtClean="0"/>
              <a:t>roboților</a:t>
            </a:r>
            <a:endParaRPr lang="en-US" sz="2600" dirty="0" smtClean="0"/>
          </a:p>
          <a:p>
            <a:r>
              <a:rPr lang="en-US" sz="2600" dirty="0" err="1"/>
              <a:t>i</a:t>
            </a:r>
            <a:r>
              <a:rPr lang="en-US" sz="2600" dirty="0" err="1" smtClean="0"/>
              <a:t>ndexarea</a:t>
            </a:r>
            <a:r>
              <a:rPr lang="en-US" sz="2600" dirty="0" smtClean="0"/>
              <a:t> </a:t>
            </a:r>
            <a:r>
              <a:rPr lang="en-US" sz="2600" dirty="0" err="1" smtClean="0"/>
              <a:t>și</a:t>
            </a:r>
            <a:r>
              <a:rPr lang="en-US" sz="2600" dirty="0" smtClean="0"/>
              <a:t> </a:t>
            </a:r>
            <a:r>
              <a:rPr lang="en-US" sz="2600" dirty="0" err="1" smtClean="0"/>
              <a:t>regăsirea</a:t>
            </a:r>
            <a:r>
              <a:rPr lang="en-US" sz="2600" dirty="0" smtClean="0"/>
              <a:t> </a:t>
            </a:r>
            <a:r>
              <a:rPr lang="en-US" sz="2600" dirty="0" err="1" smtClean="0"/>
              <a:t>informației</a:t>
            </a:r>
            <a:r>
              <a:rPr lang="en-US" sz="2600" dirty="0" smtClean="0"/>
              <a:t> </a:t>
            </a:r>
            <a:r>
              <a:rPr lang="en-US" sz="2600" dirty="0" err="1" smtClean="0"/>
              <a:t>într</a:t>
            </a:r>
            <a:r>
              <a:rPr lang="en-US" sz="2600" dirty="0" smtClean="0"/>
              <a:t>-o </a:t>
            </a:r>
            <a:r>
              <a:rPr lang="en-US" sz="2600" dirty="0" err="1" smtClean="0"/>
              <a:t>colecție</a:t>
            </a:r>
            <a:r>
              <a:rPr lang="en-US" sz="2600" dirty="0" smtClean="0"/>
              <a:t> mare de </a:t>
            </a:r>
            <a:r>
              <a:rPr lang="en-US" sz="2600" dirty="0" err="1" smtClean="0"/>
              <a:t>imagini</a:t>
            </a:r>
            <a:r>
              <a:rPr lang="en-US" sz="2600" dirty="0" smtClean="0"/>
              <a:t> (</a:t>
            </a:r>
            <a:r>
              <a:rPr lang="en-US" sz="2600" dirty="0" err="1" smtClean="0"/>
              <a:t>milioane</a:t>
            </a:r>
            <a:r>
              <a:rPr lang="en-US" sz="2600" dirty="0" smtClean="0"/>
              <a:t> de </a:t>
            </a:r>
            <a:r>
              <a:rPr lang="en-US" sz="2600" dirty="0" err="1" smtClean="0"/>
              <a:t>imagini</a:t>
            </a:r>
            <a:r>
              <a:rPr lang="en-US" sz="2600" dirty="0" smtClean="0"/>
              <a:t>)</a:t>
            </a:r>
          </a:p>
          <a:p>
            <a:r>
              <a:rPr lang="en-US" sz="2600" dirty="0" err="1"/>
              <a:t>r</a:t>
            </a:r>
            <a:r>
              <a:rPr lang="en-US" sz="2600" dirty="0" err="1" smtClean="0"/>
              <a:t>ecunoașterea</a:t>
            </a:r>
            <a:r>
              <a:rPr lang="en-US" sz="2600" dirty="0" smtClean="0"/>
              <a:t> </a:t>
            </a:r>
            <a:r>
              <a:rPr lang="en-US" sz="2600" dirty="0" err="1" smtClean="0"/>
              <a:t>obiectelor</a:t>
            </a:r>
            <a:endParaRPr lang="en-US" sz="2600" dirty="0" smtClean="0"/>
          </a:p>
        </p:txBody>
      </p:sp>
      <p:pic>
        <p:nvPicPr>
          <p:cNvPr id="6" name="Picture 5" descr="Inliers_im1_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557" y="4267199"/>
            <a:ext cx="3645578" cy="2360887"/>
          </a:xfrm>
          <a:prstGeom prst="rect">
            <a:avLst/>
          </a:prstGeom>
        </p:spPr>
      </p:pic>
      <p:pic>
        <p:nvPicPr>
          <p:cNvPr id="7" name="Picture 6" descr="Inliers_im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4266525"/>
            <a:ext cx="3286996" cy="2362875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7608" y="978647"/>
            <a:ext cx="2339975" cy="23926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407153" y="6583800"/>
            <a:ext cx="361950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Slide </a:t>
            </a:r>
            <a:r>
              <a:rPr lang="en-US" sz="1100" dirty="0" err="1" smtClean="0">
                <a:solidFill>
                  <a:srgbClr val="000000"/>
                </a:solidFill>
              </a:rPr>
              <a:t>adaptat</a:t>
            </a:r>
            <a:r>
              <a:rPr lang="en-US" sz="1100" dirty="0" smtClean="0">
                <a:solidFill>
                  <a:srgbClr val="000000"/>
                </a:solidFill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</a:rPr>
              <a:t>după</a:t>
            </a:r>
            <a:r>
              <a:rPr lang="en-US" sz="1100" dirty="0" smtClean="0">
                <a:solidFill>
                  <a:srgbClr val="000000"/>
                </a:solidFill>
              </a:rPr>
              <a:t> S. </a:t>
            </a:r>
            <a:r>
              <a:rPr lang="en-US" sz="1100" dirty="0" err="1" smtClean="0">
                <a:solidFill>
                  <a:srgbClr val="000000"/>
                </a:solidFill>
              </a:rPr>
              <a:t>Lazebnik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Trăsături</a:t>
            </a:r>
            <a:r>
              <a:rPr lang="en-US" sz="3600" dirty="0" smtClean="0"/>
              <a:t> locale: </a:t>
            </a:r>
            <a:r>
              <a:rPr lang="en-US" sz="3600" dirty="0" err="1" smtClean="0"/>
              <a:t>componentele</a:t>
            </a:r>
            <a:r>
              <a:rPr lang="en-US" sz="3600" dirty="0" smtClean="0"/>
              <a:t> </a:t>
            </a:r>
            <a:r>
              <a:rPr lang="en-US" sz="3600" dirty="0" err="1" smtClean="0"/>
              <a:t>principale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4876800" cy="5410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800" b="1" dirty="0" err="1" smtClean="0"/>
              <a:t>Detectare</a:t>
            </a:r>
            <a:r>
              <a:rPr lang="en-US" sz="2800" dirty="0" smtClean="0"/>
              <a:t>: </a:t>
            </a:r>
            <a:r>
              <a:rPr lang="en-US" sz="2400" dirty="0" err="1" smtClean="0"/>
              <a:t>localizează</a:t>
            </a:r>
            <a:r>
              <a:rPr lang="en-US" sz="2400" dirty="0" smtClean="0"/>
              <a:t> </a:t>
            </a:r>
            <a:r>
              <a:rPr lang="en-US" sz="2400" dirty="0" err="1" smtClean="0"/>
              <a:t>punctele</a:t>
            </a:r>
            <a:r>
              <a:rPr lang="en-US" sz="2400" dirty="0" smtClean="0"/>
              <a:t> de </a:t>
            </a:r>
            <a:r>
              <a:rPr lang="en-US" sz="2400" dirty="0" err="1" smtClean="0"/>
              <a:t>interes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imagine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b="1" dirty="0" err="1" smtClean="0"/>
              <a:t>Descriere</a:t>
            </a:r>
            <a:r>
              <a:rPr lang="en-US" sz="2400" dirty="0" smtClean="0"/>
              <a:t>: </a:t>
            </a:r>
            <a:r>
              <a:rPr lang="en-US" sz="2400" dirty="0" err="1" smtClean="0"/>
              <a:t>descrie</a:t>
            </a:r>
            <a:r>
              <a:rPr lang="en-US" sz="2400" dirty="0" smtClean="0"/>
              <a:t> </a:t>
            </a:r>
            <a:r>
              <a:rPr lang="en-US" sz="2400" dirty="0" err="1" smtClean="0"/>
              <a:t>conținutul</a:t>
            </a:r>
            <a:r>
              <a:rPr lang="en-US" sz="2400" dirty="0" smtClean="0"/>
              <a:t> </a:t>
            </a:r>
            <a:r>
              <a:rPr lang="en-US" sz="2400" dirty="0" err="1" smtClean="0"/>
              <a:t>vizual</a:t>
            </a:r>
            <a:r>
              <a:rPr lang="en-US" sz="2400" dirty="0" smtClean="0"/>
              <a:t> din </a:t>
            </a:r>
            <a:r>
              <a:rPr lang="en-US" sz="2400" dirty="0" err="1" smtClean="0"/>
              <a:t>vecinătatea</a:t>
            </a:r>
            <a:r>
              <a:rPr lang="en-US" sz="2400" dirty="0" smtClean="0"/>
              <a:t> </a:t>
            </a:r>
            <a:r>
              <a:rPr lang="en-US" sz="2400" dirty="0" err="1" smtClean="0"/>
              <a:t>fiecărui</a:t>
            </a:r>
            <a:r>
              <a:rPr lang="en-US" sz="2400" dirty="0" smtClean="0"/>
              <a:t> </a:t>
            </a:r>
            <a:r>
              <a:rPr lang="en-US" sz="2400" dirty="0" err="1" smtClean="0"/>
              <a:t>punct</a:t>
            </a:r>
            <a:r>
              <a:rPr lang="en-US" sz="2400" dirty="0" smtClean="0"/>
              <a:t> de </a:t>
            </a:r>
            <a:r>
              <a:rPr lang="en-US" sz="2400" dirty="0" err="1" smtClean="0"/>
              <a:t>interes</a:t>
            </a:r>
            <a:r>
              <a:rPr lang="en-US" sz="2400" dirty="0" smtClean="0"/>
              <a:t> </a:t>
            </a:r>
            <a:r>
              <a:rPr lang="en-US" sz="2400" dirty="0" err="1" smtClean="0"/>
              <a:t>printr</a:t>
            </a:r>
            <a:r>
              <a:rPr lang="en-US" sz="2400" dirty="0" smtClean="0"/>
              <a:t>-un vector </a:t>
            </a:r>
            <a:r>
              <a:rPr lang="en-US" sz="2400" dirty="0" err="1" smtClean="0"/>
              <a:t>printr</a:t>
            </a:r>
            <a:r>
              <a:rPr lang="en-US" sz="2400" dirty="0" smtClean="0"/>
              <a:t>-un descriptor </a:t>
            </a:r>
            <a:r>
              <a:rPr lang="en-US" sz="2400" dirty="0" err="1" smtClean="0"/>
              <a:t>vizual</a:t>
            </a:r>
            <a:r>
              <a:rPr lang="en-US" sz="2400" dirty="0" smtClean="0"/>
              <a:t> (feature vector)</a:t>
            </a: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b="1" dirty="0" smtClean="0"/>
              <a:t>Matching</a:t>
            </a:r>
            <a:r>
              <a:rPr lang="en-US" sz="2800" dirty="0" smtClean="0"/>
              <a:t>: </a:t>
            </a:r>
            <a:r>
              <a:rPr lang="en-US" sz="2400" dirty="0" err="1" smtClean="0"/>
              <a:t>determină</a:t>
            </a:r>
            <a:r>
              <a:rPr lang="en-US" sz="2400" dirty="0" smtClean="0"/>
              <a:t> </a:t>
            </a:r>
            <a:r>
              <a:rPr lang="en-US" sz="2400" dirty="0" err="1" smtClean="0"/>
              <a:t>corespondențele</a:t>
            </a:r>
            <a:r>
              <a:rPr lang="en-US" sz="2400" dirty="0" smtClean="0"/>
              <a:t> </a:t>
            </a:r>
            <a:r>
              <a:rPr lang="en-US" sz="2400" dirty="0" err="1" smtClean="0"/>
              <a:t>dintre</a:t>
            </a:r>
            <a:r>
              <a:rPr lang="en-US" sz="2400" dirty="0" smtClean="0"/>
              <a:t> </a:t>
            </a:r>
            <a:r>
              <a:rPr lang="en-US" sz="2400" dirty="0" err="1" smtClean="0"/>
              <a:t>descriptorii</a:t>
            </a:r>
            <a:r>
              <a:rPr lang="en-US" sz="2400" dirty="0" smtClean="0"/>
              <a:t> </a:t>
            </a:r>
            <a:r>
              <a:rPr lang="en-US" sz="2400" dirty="0" err="1" smtClean="0"/>
              <a:t>dintre</a:t>
            </a:r>
            <a:r>
              <a:rPr lang="en-US" sz="2400" dirty="0" smtClean="0"/>
              <a:t> </a:t>
            </a:r>
            <a:r>
              <a:rPr lang="en-US" sz="2400" dirty="0" err="1" smtClean="0"/>
              <a:t>imagini</a:t>
            </a:r>
            <a:endParaRPr lang="en-US" sz="2400" dirty="0" smtClean="0"/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5653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12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5654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5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3" name="TextBox 22"/>
          <p:cNvSpPr txBox="1"/>
          <p:nvPr/>
        </p:nvSpPr>
        <p:spPr>
          <a:xfrm>
            <a:off x="6407153" y="6583800"/>
            <a:ext cx="361950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Slide </a:t>
            </a:r>
            <a:r>
              <a:rPr lang="en-US" sz="1100" dirty="0" err="1" smtClean="0">
                <a:solidFill>
                  <a:srgbClr val="000000"/>
                </a:solidFill>
              </a:rPr>
              <a:t>adaptat</a:t>
            </a:r>
            <a:r>
              <a:rPr lang="en-US" sz="1100" dirty="0" smtClean="0">
                <a:solidFill>
                  <a:srgbClr val="000000"/>
                </a:solidFill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</a:rPr>
              <a:t>după</a:t>
            </a:r>
            <a:r>
              <a:rPr lang="en-US" sz="1100" dirty="0" smtClean="0">
                <a:solidFill>
                  <a:srgbClr val="000000"/>
                </a:solidFill>
              </a:rPr>
              <a:t> S. </a:t>
            </a:r>
            <a:r>
              <a:rPr lang="en-US" sz="1100" dirty="0" err="1" smtClean="0">
                <a:solidFill>
                  <a:srgbClr val="000000"/>
                </a:solidFill>
              </a:rPr>
              <a:t>Lazebnik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9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2872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Trăsături</a:t>
            </a:r>
            <a:r>
              <a:rPr lang="en-US" sz="4000" dirty="0" smtClean="0"/>
              <a:t> </a:t>
            </a:r>
            <a:r>
              <a:rPr lang="en-US" sz="4000" dirty="0"/>
              <a:t>locale: </a:t>
            </a:r>
            <a:r>
              <a:rPr lang="en-US" sz="4000" dirty="0" err="1" smtClean="0"/>
              <a:t>repetabilitate</a:t>
            </a:r>
            <a:endParaRPr lang="en-US" sz="4000" dirty="0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49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v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rem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să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găsim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(mare parte din)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aceleași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puncte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din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ambele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imagini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.</a:t>
            </a: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4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procedura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de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detectare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a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trăsăturilor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locale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rulează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independent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pentru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fiecare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imagine.</a:t>
            </a:r>
            <a:endParaRPr lang="en-US" sz="28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8200" y="2514600"/>
            <a:ext cx="7487497" cy="2671465"/>
            <a:chOff x="838200" y="3429000"/>
            <a:chExt cx="7487497" cy="2671465"/>
          </a:xfrm>
        </p:grpSpPr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838200" y="3429000"/>
              <a:ext cx="3657600" cy="2133600"/>
              <a:chOff x="838200" y="3429000"/>
              <a:chExt cx="3265714" cy="1905000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38200" y="3429000"/>
                <a:ext cx="3265714" cy="1905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1999343" y="4009571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1563914" y="4590143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144486" y="4880429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725057" y="4445000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4648200" y="3490686"/>
              <a:ext cx="3677497" cy="1995714"/>
              <a:chOff x="5627914" y="3559629"/>
              <a:chExt cx="2975429" cy="1614714"/>
            </a:xfrm>
          </p:grpSpPr>
          <p:pic>
            <p:nvPicPr>
              <p:cNvPr id="9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627914" y="3559629"/>
                <a:ext cx="2975429" cy="1614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8095343" y="4299857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7659914" y="4880429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6934200" y="4154714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918200" y="4735286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1528183" y="5638800"/>
              <a:ext cx="57959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 smtClean="0">
                  <a:solidFill>
                    <a:srgbClr val="FF3300"/>
                  </a:solidFill>
                  <a:cs typeface="Times New Roman" pitchFamily="18" charset="0"/>
                </a:rPr>
                <a:t>În</a:t>
              </a: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 </a:t>
              </a:r>
              <a:r>
                <a:rPr lang="en-US" sz="2400" dirty="0" err="1" smtClean="0">
                  <a:solidFill>
                    <a:srgbClr val="FF3300"/>
                  </a:solidFill>
                  <a:cs typeface="Times New Roman" pitchFamily="18" charset="0"/>
                </a:rPr>
                <a:t>acest</a:t>
              </a: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 </a:t>
              </a:r>
              <a:r>
                <a:rPr lang="en-US" sz="2400" dirty="0" err="1" smtClean="0">
                  <a:solidFill>
                    <a:srgbClr val="FF3300"/>
                  </a:solidFill>
                  <a:cs typeface="Times New Roman" pitchFamily="18" charset="0"/>
                </a:rPr>
                <a:t>caz</a:t>
              </a: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 nu am </a:t>
              </a:r>
              <a:r>
                <a:rPr lang="en-US" sz="2400" dirty="0" err="1" smtClean="0">
                  <a:solidFill>
                    <a:srgbClr val="FF3300"/>
                  </a:solidFill>
                  <a:cs typeface="Times New Roman" pitchFamily="18" charset="0"/>
                </a:rPr>
                <a:t>putea</a:t>
              </a: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 </a:t>
              </a:r>
              <a:r>
                <a:rPr lang="en-US" sz="2400" dirty="0" err="1" smtClean="0">
                  <a:solidFill>
                    <a:srgbClr val="FF3300"/>
                  </a:solidFill>
                  <a:cs typeface="Times New Roman" pitchFamily="18" charset="0"/>
                </a:rPr>
                <a:t>găsi</a:t>
              </a: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 </a:t>
              </a:r>
              <a:r>
                <a:rPr lang="en-US" sz="2400" dirty="0" err="1" smtClean="0">
                  <a:solidFill>
                    <a:srgbClr val="FF3300"/>
                  </a:solidFill>
                  <a:cs typeface="Times New Roman" pitchFamily="18" charset="0"/>
                </a:rPr>
                <a:t>corespondențe</a:t>
              </a:r>
              <a:endParaRPr lang="ru-RU" sz="2400" dirty="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07153" y="6583800"/>
            <a:ext cx="361950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Slide </a:t>
            </a:r>
            <a:r>
              <a:rPr lang="en-US" sz="1100" dirty="0" err="1" smtClean="0">
                <a:solidFill>
                  <a:srgbClr val="000000"/>
                </a:solidFill>
              </a:rPr>
              <a:t>adaptat</a:t>
            </a:r>
            <a:r>
              <a:rPr lang="en-US" sz="1100" dirty="0" smtClean="0">
                <a:solidFill>
                  <a:srgbClr val="000000"/>
                </a:solidFill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</a:rPr>
              <a:t>după</a:t>
            </a:r>
            <a:r>
              <a:rPr lang="en-US" sz="1100" dirty="0" smtClean="0">
                <a:solidFill>
                  <a:srgbClr val="000000"/>
                </a:solidFill>
              </a:rPr>
              <a:t> S. </a:t>
            </a:r>
            <a:r>
              <a:rPr lang="en-US" sz="1100" dirty="0" err="1" smtClean="0">
                <a:solidFill>
                  <a:srgbClr val="000000"/>
                </a:solidFill>
              </a:rPr>
              <a:t>Lazebnik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" cstate="print"/>
          <a:srcRect l="48239" t="33333" r="35682" b="40741"/>
          <a:stretch>
            <a:fillRect/>
          </a:stretch>
        </p:blipFill>
        <p:spPr bwMode="auto">
          <a:xfrm>
            <a:off x="6477000" y="3124200"/>
            <a:ext cx="60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1676400" y="3200400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8199" y="1371600"/>
            <a:ext cx="8455213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bilitate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de a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determina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în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mod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corect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corespondența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dintre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puncte</a:t>
            </a: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d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escrierea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regiunilor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ocupate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de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trăsăturile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locale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trebuie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să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furnizeze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invarianță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la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transformările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geometrice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și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fotometrice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dintre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cele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două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imagini</a:t>
            </a: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78758" y="2514600"/>
            <a:ext cx="3464378" cy="2020887"/>
            <a:chOff x="1981200" y="3535362"/>
            <a:chExt cx="1714500" cy="100012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81200" y="3535362"/>
              <a:ext cx="1714500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90800" y="38401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362200" y="41449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667000" y="42973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971800" y="40687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4743236" y="2514600"/>
            <a:ext cx="3791164" cy="2057400"/>
            <a:chOff x="4495800" y="3611562"/>
            <a:chExt cx="1562100" cy="84772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5800" y="3611562"/>
              <a:ext cx="1562100" cy="847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367338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000625" y="4192587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953000" y="36877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24400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771436" y="3192462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847636" y="3192462"/>
            <a:ext cx="35052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1847636" y="2819401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771436" y="3225800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038600" y="3565525"/>
            <a:ext cx="609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ru-RU" sz="6000" b="1" dirty="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/>
          <a:srcRect l="22109" r="59801" b="70370"/>
          <a:stretch>
            <a:fillRect/>
          </a:stretch>
        </p:blipFill>
        <p:spPr bwMode="auto">
          <a:xfrm>
            <a:off x="5410200" y="2743200"/>
            <a:ext cx="68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 cstate="print"/>
          <a:srcRect l="8040" t="33333" r="71861" b="33333"/>
          <a:stretch>
            <a:fillRect/>
          </a:stretch>
        </p:blipFill>
        <p:spPr bwMode="auto">
          <a:xfrm>
            <a:off x="4648200" y="3124200"/>
            <a:ext cx="6096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 cstate="print"/>
          <a:srcRect l="28139" t="62963" r="55781" b="7407"/>
          <a:stretch>
            <a:fillRect/>
          </a:stretch>
        </p:blipFill>
        <p:spPr bwMode="auto">
          <a:xfrm>
            <a:off x="5638800" y="3733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 cstate="print"/>
          <a:srcRect l="24195" t="20817" r="56009" b="45247"/>
          <a:stretch>
            <a:fillRect/>
          </a:stretch>
        </p:blipFill>
        <p:spPr bwMode="auto">
          <a:xfrm>
            <a:off x="1447800" y="2895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1752600" y="3200401"/>
            <a:ext cx="29718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1752600" y="2827339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1676400" y="3233738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Trăsături</a:t>
            </a:r>
            <a:r>
              <a:rPr lang="en-US" sz="4000" dirty="0" smtClean="0"/>
              <a:t> locale: </a:t>
            </a:r>
            <a:r>
              <a:rPr lang="en-US" sz="4000" dirty="0" err="1" smtClean="0"/>
              <a:t>unicitatea</a:t>
            </a:r>
            <a:r>
              <a:rPr lang="en-US" sz="4000" dirty="0" smtClean="0"/>
              <a:t> </a:t>
            </a:r>
            <a:r>
              <a:rPr lang="en-US" sz="4000" dirty="0" err="1" smtClean="0"/>
              <a:t>descrierii</a:t>
            </a:r>
            <a:endParaRPr lang="en-US" sz="4000" dirty="0"/>
          </a:p>
        </p:txBody>
      </p:sp>
      <p:sp>
        <p:nvSpPr>
          <p:cNvPr id="31" name="TextBox 30"/>
          <p:cNvSpPr txBox="1"/>
          <p:nvPr/>
        </p:nvSpPr>
        <p:spPr>
          <a:xfrm>
            <a:off x="6407153" y="6583800"/>
            <a:ext cx="361950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Slide </a:t>
            </a:r>
            <a:r>
              <a:rPr lang="en-US" sz="1100" dirty="0" err="1" smtClean="0">
                <a:solidFill>
                  <a:srgbClr val="000000"/>
                </a:solidFill>
              </a:rPr>
              <a:t>adaptat</a:t>
            </a:r>
            <a:r>
              <a:rPr lang="en-US" sz="1100" dirty="0" smtClean="0">
                <a:solidFill>
                  <a:srgbClr val="000000"/>
                </a:solidFill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</a:rPr>
              <a:t>după</a:t>
            </a:r>
            <a:r>
              <a:rPr lang="en-US" sz="1100" dirty="0" smtClean="0">
                <a:solidFill>
                  <a:srgbClr val="000000"/>
                </a:solidFill>
              </a:rPr>
              <a:t> S. </a:t>
            </a:r>
            <a:r>
              <a:rPr lang="en-US" sz="1100" dirty="0" err="1" smtClean="0">
                <a:solidFill>
                  <a:srgbClr val="000000"/>
                </a:solidFill>
              </a:rPr>
              <a:t>Lazebnik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02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6" grpId="0" animBg="1"/>
      <p:bldP spid="17" grpId="0" animBg="1"/>
      <p:bldP spid="18" grpId="0" animBg="1"/>
      <p:bldP spid="19" grpId="0" animBg="1"/>
      <p:bldP spid="20" grpId="0"/>
      <p:bldP spid="46" grpId="0" animBg="1"/>
      <p:bldP spid="47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343400" cy="5573713"/>
          </a:xfrm>
        </p:spPr>
        <p:txBody>
          <a:bodyPr>
            <a:normAutofit fontScale="92500"/>
          </a:bodyPr>
          <a:lstStyle/>
          <a:p>
            <a:r>
              <a:rPr lang="en-US" dirty="0" err="1" smtClean="0">
                <a:latin typeface="Calibri" charset="0"/>
              </a:rPr>
              <a:t>trebuie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să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dați</a:t>
            </a:r>
            <a:r>
              <a:rPr lang="en-US" dirty="0" smtClean="0">
                <a:latin typeface="Calibri" charset="0"/>
              </a:rPr>
              <a:t> un click </a:t>
            </a:r>
            <a:r>
              <a:rPr lang="en-US" dirty="0" err="1" smtClean="0">
                <a:latin typeface="Calibri" charset="0"/>
              </a:rPr>
              <a:t>pe</a:t>
            </a:r>
            <a:r>
              <a:rPr lang="en-US" dirty="0" smtClean="0">
                <a:latin typeface="Calibri" charset="0"/>
              </a:rPr>
              <a:t> un </a:t>
            </a:r>
            <a:r>
              <a:rPr lang="en-US" dirty="0" err="1" smtClean="0">
                <a:latin typeface="Calibri" charset="0"/>
              </a:rPr>
              <a:t>punct</a:t>
            </a:r>
            <a:r>
              <a:rPr lang="en-US" dirty="0" smtClean="0">
                <a:latin typeface="Calibri" charset="0"/>
              </a:rPr>
              <a:t> din imagine</a:t>
            </a:r>
          </a:p>
          <a:p>
            <a:r>
              <a:rPr lang="en-US" dirty="0" err="1" smtClean="0">
                <a:latin typeface="Calibri" charset="0"/>
              </a:rPr>
              <a:t>plecați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apoi</a:t>
            </a:r>
            <a:r>
              <a:rPr lang="en-US" dirty="0" smtClean="0">
                <a:latin typeface="Calibri" charset="0"/>
              </a:rPr>
              <a:t> din </a:t>
            </a:r>
            <a:r>
              <a:rPr lang="en-US" dirty="0" err="1" smtClean="0">
                <a:latin typeface="Calibri" charset="0"/>
              </a:rPr>
              <a:t>fața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calculatorului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și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reveniți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după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ce</a:t>
            </a:r>
            <a:r>
              <a:rPr lang="en-US" dirty="0" smtClean="0">
                <a:latin typeface="Calibri" charset="0"/>
              </a:rPr>
              <a:t> am </a:t>
            </a:r>
            <a:r>
              <a:rPr lang="en-US" dirty="0" err="1" smtClean="0">
                <a:latin typeface="Calibri" charset="0"/>
              </a:rPr>
              <a:t>deformat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imaginea</a:t>
            </a:r>
            <a:endParaRPr lang="en-US" dirty="0" smtClean="0">
              <a:latin typeface="Calibri" charset="0"/>
            </a:endParaRPr>
          </a:p>
          <a:p>
            <a:r>
              <a:rPr lang="en-US" dirty="0" err="1">
                <a:latin typeface="Calibri" charset="0"/>
              </a:rPr>
              <a:t>t</a:t>
            </a:r>
            <a:r>
              <a:rPr lang="en-US" dirty="0" err="1" smtClean="0">
                <a:latin typeface="Calibri" charset="0"/>
              </a:rPr>
              <a:t>rebuie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să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dați</a:t>
            </a:r>
            <a:r>
              <a:rPr lang="en-US" dirty="0" smtClean="0">
                <a:latin typeface="Calibri" charset="0"/>
              </a:rPr>
              <a:t> click </a:t>
            </a:r>
            <a:r>
              <a:rPr lang="en-US" dirty="0" err="1" smtClean="0">
                <a:latin typeface="Calibri" charset="0"/>
              </a:rPr>
              <a:t>pe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punctul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pe</a:t>
            </a:r>
            <a:r>
              <a:rPr lang="en-US" dirty="0" smtClean="0">
                <a:latin typeface="Calibri" charset="0"/>
              </a:rPr>
              <a:t> care l-</a:t>
            </a:r>
            <a:r>
              <a:rPr lang="en-US" dirty="0" err="1" smtClean="0">
                <a:latin typeface="Calibri" charset="0"/>
              </a:rPr>
              <a:t>ați</a:t>
            </a:r>
            <a:r>
              <a:rPr lang="en-US" dirty="0" smtClean="0">
                <a:latin typeface="Calibri" charset="0"/>
              </a:rPr>
              <a:t> ales </a:t>
            </a:r>
            <a:r>
              <a:rPr lang="en-US" dirty="0" err="1" smtClean="0">
                <a:latin typeface="Calibri" charset="0"/>
              </a:rPr>
              <a:t>inițial</a:t>
            </a:r>
            <a:r>
              <a:rPr lang="en-US" dirty="0" smtClean="0">
                <a:latin typeface="Calibri" charset="0"/>
              </a:rPr>
              <a:t> (</a:t>
            </a:r>
            <a:r>
              <a:rPr lang="en-US" dirty="0" err="1" smtClean="0">
                <a:latin typeface="Calibri" charset="0"/>
              </a:rPr>
              <a:t>îi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găsiți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corespondentul</a:t>
            </a:r>
            <a:r>
              <a:rPr lang="en-US" dirty="0" smtClean="0">
                <a:latin typeface="Calibri" charset="0"/>
              </a:rPr>
              <a:t>)</a:t>
            </a:r>
          </a:p>
          <a:p>
            <a:r>
              <a:rPr lang="en-US" dirty="0" err="1">
                <a:latin typeface="Calibri" charset="0"/>
              </a:rPr>
              <a:t>c</a:t>
            </a:r>
            <a:r>
              <a:rPr lang="en-US" dirty="0" err="1" smtClean="0">
                <a:latin typeface="Calibri" charset="0"/>
              </a:rPr>
              <a:t>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puncte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ați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 err="1" smtClean="0">
                <a:latin typeface="Calibri" charset="0"/>
              </a:rPr>
              <a:t>alege</a:t>
            </a:r>
            <a:r>
              <a:rPr lang="en-US" dirty="0" smtClean="0">
                <a:latin typeface="Calibri" charset="0"/>
              </a:rPr>
              <a:t>?</a:t>
            </a:r>
          </a:p>
          <a:p>
            <a:endParaRPr lang="en-US" dirty="0" smtClean="0">
              <a:latin typeface="Calibri" charset="0"/>
            </a:endParaRP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pic>
        <p:nvPicPr>
          <p:cNvPr id="10445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1223963"/>
            <a:ext cx="3192462" cy="2484437"/>
          </a:xfrm>
          <a:prstGeom prst="rect">
            <a:avLst/>
          </a:prstGeom>
          <a:noFill/>
          <a:ln w="12700" cap="sq">
            <a:solidFill>
              <a:srgbClr val="00206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4825777">
            <a:off x="5189274" y="3888101"/>
            <a:ext cx="3546167" cy="2463560"/>
          </a:xfrm>
          <a:prstGeom prst="rect">
            <a:avLst/>
          </a:prstGeom>
          <a:noFill/>
          <a:ln w="12700" cap="sq">
            <a:solidFill>
              <a:srgbClr val="002060"/>
            </a:solidFill>
            <a:miter lim="800000"/>
            <a:headEnd type="none" w="sm" len="sm"/>
            <a:tailEnd type="none" w="sm" len="sm"/>
          </a:ln>
          <a:scene3d>
            <a:camera prst="orthographicFront">
              <a:rot lat="20783509" lon="19661947" rev="17225537"/>
            </a:camera>
            <a:lightRig rig="threePt" dir="t"/>
          </a:scene3d>
        </p:spPr>
      </p:pic>
      <p:sp>
        <p:nvSpPr>
          <p:cNvPr id="104454" name="TextBox 6"/>
          <p:cNvSpPr txBox="1">
            <a:spLocks noChangeArrowheads="1"/>
          </p:cNvSpPr>
          <p:nvPr/>
        </p:nvSpPr>
        <p:spPr bwMode="auto">
          <a:xfrm>
            <a:off x="5827889" y="838200"/>
            <a:ext cx="2173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 err="1" smtClean="0">
                <a:solidFill>
                  <a:srgbClr val="000000"/>
                </a:solidFill>
              </a:rPr>
              <a:t>imaginea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inițială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04455" name="TextBox 7"/>
          <p:cNvSpPr txBox="1">
            <a:spLocks noChangeArrowheads="1"/>
          </p:cNvSpPr>
          <p:nvPr/>
        </p:nvSpPr>
        <p:spPr bwMode="auto">
          <a:xfrm>
            <a:off x="7009343" y="6460446"/>
            <a:ext cx="22376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rgbClr val="000000"/>
                </a:solidFill>
              </a:rPr>
              <a:t>i</a:t>
            </a:r>
            <a:r>
              <a:rPr lang="en-US" sz="1800" dirty="0" err="1" smtClean="0">
                <a:solidFill>
                  <a:srgbClr val="000000"/>
                </a:solidFill>
              </a:rPr>
              <a:t>maginea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deformată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Trăsături</a:t>
            </a:r>
            <a:r>
              <a:rPr lang="en-US" sz="4000" dirty="0" smtClean="0"/>
              <a:t> locale: </a:t>
            </a:r>
            <a:r>
              <a:rPr lang="en-US" sz="4000" dirty="0" err="1" smtClean="0"/>
              <a:t>detectare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998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23" y="6278591"/>
            <a:ext cx="8229600" cy="579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puncte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ați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alege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uttower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777" y="1608260"/>
            <a:ext cx="6868097" cy="4580967"/>
          </a:xfrm>
          <a:prstGeom prst="rect">
            <a:avLst/>
          </a:prstGeom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Trăsături</a:t>
            </a:r>
            <a:r>
              <a:rPr lang="en-US" sz="4000" dirty="0" smtClean="0"/>
              <a:t> locale: </a:t>
            </a:r>
            <a:r>
              <a:rPr lang="en-US" sz="4000" dirty="0" err="1" smtClean="0"/>
              <a:t>detectare</a:t>
            </a:r>
            <a:endParaRPr lang="en-US" sz="4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68296"/>
            <a:ext cx="86868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err="1" smtClean="0"/>
              <a:t>Detectare</a:t>
            </a:r>
            <a:r>
              <a:rPr lang="en-US" sz="2800" dirty="0" smtClean="0"/>
              <a:t>: </a:t>
            </a:r>
            <a:r>
              <a:rPr lang="en-US" sz="2400" dirty="0" err="1" smtClean="0"/>
              <a:t>localizează</a:t>
            </a:r>
            <a:r>
              <a:rPr lang="en-US" sz="2400" dirty="0" smtClean="0"/>
              <a:t> </a:t>
            </a:r>
            <a:r>
              <a:rPr lang="en-US" sz="2400" dirty="0" err="1" smtClean="0"/>
              <a:t>punctele</a:t>
            </a:r>
            <a:r>
              <a:rPr lang="en-US" sz="2400" dirty="0" smtClean="0"/>
              <a:t> de </a:t>
            </a:r>
            <a:r>
              <a:rPr lang="en-US" sz="2400" dirty="0" err="1" smtClean="0"/>
              <a:t>interes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imagine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3553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ttower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19" y="263554"/>
            <a:ext cx="9042399" cy="6031209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3869765" y="1225176"/>
            <a:ext cx="433294" cy="40341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8041342" y="5816646"/>
            <a:ext cx="433294" cy="40341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3397623" y="2652104"/>
            <a:ext cx="433294" cy="403412"/>
          </a:xfrm>
          <a:prstGeom prst="mathMultiply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436065" y="2752604"/>
            <a:ext cx="433294" cy="403412"/>
          </a:xfrm>
          <a:prstGeom prst="mathMultiply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7887407" y="1563802"/>
            <a:ext cx="433294" cy="403412"/>
          </a:xfrm>
          <a:prstGeom prst="mathMultiply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796724" y="5134422"/>
            <a:ext cx="433294" cy="403412"/>
          </a:xfrm>
          <a:prstGeom prst="mathMultiply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926799" y="880218"/>
            <a:ext cx="5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25701" y="5758393"/>
            <a:ext cx="5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61194" y="2306619"/>
            <a:ext cx="5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61436" y="2705564"/>
            <a:ext cx="5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4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4308" y="1844954"/>
            <a:ext cx="5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5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3721" y="4995528"/>
            <a:ext cx="5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6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02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ttower1.JPG"/>
          <p:cNvPicPr>
            <a:picLocks noChangeAspect="1"/>
          </p:cNvPicPr>
          <p:nvPr/>
        </p:nvPicPr>
        <p:blipFill rotWithShape="1">
          <a:blip r:embed="rId3" cstate="print"/>
          <a:srcRect l="39778" t="13829" r="53205" b="77367"/>
          <a:stretch/>
        </p:blipFill>
        <p:spPr>
          <a:xfrm>
            <a:off x="735989" y="2032269"/>
            <a:ext cx="1412506" cy="1182112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1188023" y="2377227"/>
            <a:ext cx="433294" cy="40341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45057" y="2032269"/>
            <a:ext cx="5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9" name="Picture 18" descr="uttower1.JPG"/>
          <p:cNvPicPr>
            <a:picLocks noChangeAspect="1"/>
          </p:cNvPicPr>
          <p:nvPr/>
        </p:nvPicPr>
        <p:blipFill rotWithShape="1">
          <a:blip r:embed="rId3" cstate="print"/>
          <a:srcRect l="88136" t="91107" r="4394" b="1238"/>
          <a:stretch/>
        </p:blipFill>
        <p:spPr>
          <a:xfrm>
            <a:off x="735987" y="3582068"/>
            <a:ext cx="1412508" cy="1382482"/>
          </a:xfrm>
          <a:prstGeom prst="rect">
            <a:avLst/>
          </a:prstGeom>
        </p:spPr>
      </p:pic>
      <p:pic>
        <p:nvPicPr>
          <p:cNvPr id="20" name="Picture 19" descr="uttower1.JPG"/>
          <p:cNvPicPr>
            <a:picLocks noChangeAspect="1"/>
          </p:cNvPicPr>
          <p:nvPr/>
        </p:nvPicPr>
        <p:blipFill rotWithShape="1">
          <a:blip r:embed="rId3" cstate="print"/>
          <a:srcRect l="36781" t="40490" r="58427" b="53708"/>
          <a:stretch/>
        </p:blipFill>
        <p:spPr>
          <a:xfrm>
            <a:off x="3534156" y="2076589"/>
            <a:ext cx="1478190" cy="1193867"/>
          </a:xfrm>
          <a:prstGeom prst="rect">
            <a:avLst/>
          </a:prstGeom>
        </p:spPr>
      </p:pic>
      <p:pic>
        <p:nvPicPr>
          <p:cNvPr id="21" name="Picture 20" descr="uttower1.JPG"/>
          <p:cNvPicPr>
            <a:picLocks noChangeAspect="1"/>
          </p:cNvPicPr>
          <p:nvPr/>
        </p:nvPicPr>
        <p:blipFill rotWithShape="1">
          <a:blip r:embed="rId3" cstate="print"/>
          <a:srcRect l="59324" t="41529" r="35884" b="52042"/>
          <a:stretch/>
        </p:blipFill>
        <p:spPr>
          <a:xfrm>
            <a:off x="3447921" y="3623098"/>
            <a:ext cx="1564425" cy="1399921"/>
          </a:xfrm>
          <a:prstGeom prst="rect">
            <a:avLst/>
          </a:prstGeom>
        </p:spPr>
      </p:pic>
      <p:pic>
        <p:nvPicPr>
          <p:cNvPr id="22" name="Picture 21" descr="uttower1.JPG"/>
          <p:cNvPicPr>
            <a:picLocks noChangeAspect="1"/>
          </p:cNvPicPr>
          <p:nvPr/>
        </p:nvPicPr>
        <p:blipFill rotWithShape="1">
          <a:blip r:embed="rId3" cstate="print"/>
          <a:srcRect l="6662" t="80761" r="88255" b="12550"/>
          <a:stretch/>
        </p:blipFill>
        <p:spPr>
          <a:xfrm>
            <a:off x="6349069" y="3582068"/>
            <a:ext cx="1575221" cy="1382482"/>
          </a:xfrm>
          <a:prstGeom prst="rect">
            <a:avLst/>
          </a:prstGeom>
        </p:spPr>
      </p:pic>
      <p:sp>
        <p:nvSpPr>
          <p:cNvPr id="23" name="Multiply 22"/>
          <p:cNvSpPr/>
          <p:nvPr/>
        </p:nvSpPr>
        <p:spPr>
          <a:xfrm>
            <a:off x="1188023" y="4034384"/>
            <a:ext cx="433294" cy="40341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472382" y="3976131"/>
            <a:ext cx="5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Multiply 24"/>
          <p:cNvSpPr/>
          <p:nvPr/>
        </p:nvSpPr>
        <p:spPr>
          <a:xfrm>
            <a:off x="4036496" y="2423746"/>
            <a:ext cx="433294" cy="403412"/>
          </a:xfrm>
          <a:prstGeom prst="mathMultiply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00067" y="2078261"/>
            <a:ext cx="5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27" name="Multiply 26"/>
          <p:cNvSpPr/>
          <p:nvPr/>
        </p:nvSpPr>
        <p:spPr>
          <a:xfrm>
            <a:off x="4015725" y="4081467"/>
            <a:ext cx="433294" cy="403412"/>
          </a:xfrm>
          <a:prstGeom prst="mathMultiply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41096" y="4034427"/>
            <a:ext cx="58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4</a:t>
            </a:r>
            <a:endParaRPr lang="en-US" sz="2400" b="1" dirty="0">
              <a:solidFill>
                <a:srgbClr val="0000FF"/>
              </a:solidFill>
            </a:endParaRPr>
          </a:p>
        </p:txBody>
      </p:sp>
      <p:pic>
        <p:nvPicPr>
          <p:cNvPr id="29" name="Picture 28" descr="uttower1.JPG"/>
          <p:cNvPicPr>
            <a:picLocks noChangeAspect="1"/>
          </p:cNvPicPr>
          <p:nvPr/>
        </p:nvPicPr>
        <p:blipFill rotWithShape="1">
          <a:blip r:embed="rId3" cstate="print"/>
          <a:srcRect l="84012" t="17824" r="5733" b="69241"/>
          <a:stretch/>
        </p:blipFill>
        <p:spPr>
          <a:xfrm>
            <a:off x="6349070" y="2032268"/>
            <a:ext cx="1481540" cy="124655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953340" y="2396666"/>
            <a:ext cx="696975" cy="742817"/>
            <a:chOff x="7887407" y="1563802"/>
            <a:chExt cx="696975" cy="742817"/>
          </a:xfrm>
        </p:grpSpPr>
        <p:sp>
          <p:nvSpPr>
            <p:cNvPr id="31" name="Multiply 30"/>
            <p:cNvSpPr/>
            <p:nvPr/>
          </p:nvSpPr>
          <p:spPr>
            <a:xfrm>
              <a:off x="7887407" y="1563802"/>
              <a:ext cx="433294" cy="403412"/>
            </a:xfrm>
            <a:prstGeom prst="mathMultiply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04308" y="1844954"/>
              <a:ext cx="5800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8000"/>
                  </a:solidFill>
                </a:rPr>
                <a:t>5</a:t>
              </a:r>
              <a:endParaRPr lang="en-US" sz="2400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091810" y="3826329"/>
            <a:ext cx="676297" cy="542306"/>
            <a:chOff x="553721" y="4995528"/>
            <a:chExt cx="676297" cy="542306"/>
          </a:xfrm>
        </p:grpSpPr>
        <p:sp>
          <p:nvSpPr>
            <p:cNvPr id="34" name="Multiply 33"/>
            <p:cNvSpPr/>
            <p:nvPr/>
          </p:nvSpPr>
          <p:spPr>
            <a:xfrm>
              <a:off x="796724" y="5134422"/>
              <a:ext cx="433294" cy="403412"/>
            </a:xfrm>
            <a:prstGeom prst="mathMultiply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3721" y="4995528"/>
              <a:ext cx="5800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8000"/>
                  </a:solidFill>
                </a:rPr>
                <a:t>6</a:t>
              </a:r>
              <a:endParaRPr lang="en-US" sz="2400" b="1" dirty="0">
                <a:solidFill>
                  <a:srgbClr val="008000"/>
                </a:solidFill>
              </a:endParaRPr>
            </a:p>
          </p:txBody>
        </p:sp>
      </p:grpSp>
      <p:sp>
        <p:nvSpPr>
          <p:cNvPr id="36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Trăsături</a:t>
            </a:r>
            <a:r>
              <a:rPr lang="en-US" sz="4000" dirty="0"/>
              <a:t> </a:t>
            </a:r>
            <a:r>
              <a:rPr lang="en-US" sz="4000" dirty="0" smtClean="0"/>
              <a:t>locale: </a:t>
            </a:r>
            <a:r>
              <a:rPr lang="en-US" sz="4000" dirty="0" err="1" smtClean="0"/>
              <a:t>detectare</a:t>
            </a:r>
            <a:endParaRPr lang="en-US" sz="4000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457200" y="1068296"/>
            <a:ext cx="7710865" cy="963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err="1" smtClean="0"/>
              <a:t>Detectare</a:t>
            </a:r>
            <a:r>
              <a:rPr lang="en-US" sz="2800" dirty="0" smtClean="0"/>
              <a:t>: </a:t>
            </a:r>
            <a:r>
              <a:rPr lang="en-US" sz="2400" dirty="0" err="1" smtClean="0"/>
              <a:t>localizează</a:t>
            </a:r>
            <a:r>
              <a:rPr lang="en-US" sz="2400" dirty="0" smtClean="0"/>
              <a:t> </a:t>
            </a:r>
            <a:r>
              <a:rPr lang="en-US" sz="2400" dirty="0" err="1" smtClean="0"/>
              <a:t>punctele</a:t>
            </a:r>
            <a:r>
              <a:rPr lang="en-US" sz="2400" dirty="0" smtClean="0"/>
              <a:t> de </a:t>
            </a:r>
            <a:r>
              <a:rPr lang="en-US" sz="2400" dirty="0" err="1" smtClean="0"/>
              <a:t>interes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imagine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89255" y="5093260"/>
            <a:ext cx="204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Regiuni</a:t>
            </a:r>
            <a:r>
              <a:rPr lang="en-US" dirty="0" smtClean="0"/>
              <a:t> </a:t>
            </a:r>
            <a:r>
              <a:rPr lang="en-US" dirty="0" err="1" smtClean="0"/>
              <a:t>uniforme</a:t>
            </a:r>
            <a:endParaRPr lang="en-US" dirty="0" smtClean="0"/>
          </a:p>
          <a:p>
            <a:pPr algn="ctr"/>
            <a:r>
              <a:rPr lang="en-US" dirty="0" err="1"/>
              <a:t>a</a:t>
            </a:r>
            <a:r>
              <a:rPr lang="en-US" dirty="0" err="1" smtClean="0"/>
              <a:t>mbigue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matching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228516" y="5137580"/>
            <a:ext cx="204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Muchii</a:t>
            </a:r>
            <a:endParaRPr lang="en-US" dirty="0" smtClean="0"/>
          </a:p>
          <a:p>
            <a:pPr algn="ctr"/>
            <a:r>
              <a:rPr lang="en-US" dirty="0" err="1"/>
              <a:t>a</a:t>
            </a:r>
            <a:r>
              <a:rPr lang="en-US" dirty="0" err="1" smtClean="0"/>
              <a:t>mbigue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matching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64039" y="5137580"/>
            <a:ext cx="204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Colțuri</a:t>
            </a:r>
            <a:endParaRPr lang="en-US" dirty="0" smtClean="0"/>
          </a:p>
          <a:p>
            <a:pPr algn="ctr"/>
            <a:r>
              <a:rPr lang="en-US" dirty="0" err="1" smtClean="0"/>
              <a:t>bune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3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5" grpId="0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955"/>
            <a:ext cx="4256977" cy="566291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err="1" smtClean="0"/>
              <a:t>Aplicație</a:t>
            </a:r>
            <a:r>
              <a:rPr lang="en-US" sz="2800" dirty="0" smtClean="0"/>
              <a:t>: </a:t>
            </a:r>
            <a:r>
              <a:rPr lang="en-US" sz="2800" dirty="0" err="1" smtClean="0"/>
              <a:t>detectarea</a:t>
            </a:r>
            <a:r>
              <a:rPr lang="en-US" sz="2800" dirty="0" smtClean="0"/>
              <a:t> </a:t>
            </a:r>
            <a:r>
              <a:rPr lang="en-US" sz="2800" dirty="0" err="1" smtClean="0"/>
              <a:t>liniilor</a:t>
            </a:r>
            <a:r>
              <a:rPr lang="en-US" sz="2800" dirty="0" smtClean="0"/>
              <a:t> cu RANSAC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 smtClean="0"/>
          </a:p>
          <a:p>
            <a:r>
              <a:rPr lang="en-US" sz="2800" dirty="0" err="1" smtClean="0"/>
              <a:t>Compararea</a:t>
            </a:r>
            <a:r>
              <a:rPr lang="en-US" sz="2800" dirty="0" smtClean="0"/>
              <a:t> </a:t>
            </a:r>
            <a:r>
              <a:rPr lang="en-US" sz="2800" dirty="0" err="1" smtClean="0"/>
              <a:t>contururilor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 smtClean="0"/>
              <a:t>Textură</a:t>
            </a:r>
            <a:endParaRPr lang="en-US" sz="2800" dirty="0" smtClean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 smtClean="0"/>
              <a:t>Cursul</a:t>
            </a:r>
            <a:r>
              <a:rPr lang="en-US" sz="4400" dirty="0" smtClean="0"/>
              <a:t> </a:t>
            </a:r>
            <a:r>
              <a:rPr lang="en-US" sz="4400" dirty="0" err="1" smtClean="0"/>
              <a:t>trecut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6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8547" y="1196975"/>
            <a:ext cx="2141764" cy="16051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2251" t="42935" r="49876" b="42860"/>
          <a:stretch/>
        </p:blipFill>
        <p:spPr bwMode="auto">
          <a:xfrm>
            <a:off x="5738027" y="3088942"/>
            <a:ext cx="2680881" cy="106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Screen shot 2014-11-04 at 3.54.4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0" r="36251"/>
          <a:stretch/>
        </p:blipFill>
        <p:spPr>
          <a:xfrm>
            <a:off x="4897671" y="5019610"/>
            <a:ext cx="1042425" cy="1197553"/>
          </a:xfrm>
          <a:prstGeom prst="rect">
            <a:avLst/>
          </a:prstGeom>
        </p:spPr>
      </p:pic>
      <p:pic>
        <p:nvPicPr>
          <p:cNvPr id="11" name="Picture 10" descr="Screen shot 2014-11-04 at 3.54.4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56"/>
          <a:stretch/>
        </p:blipFill>
        <p:spPr>
          <a:xfrm>
            <a:off x="6471333" y="5019610"/>
            <a:ext cx="1024941" cy="1197553"/>
          </a:xfrm>
          <a:prstGeom prst="rect">
            <a:avLst/>
          </a:prstGeom>
        </p:spPr>
      </p:pic>
      <p:pic>
        <p:nvPicPr>
          <p:cNvPr id="12" name="Picture 11" descr="Screen shot 2014-11-04 at 3.54.4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6"/>
          <a:stretch/>
        </p:blipFill>
        <p:spPr>
          <a:xfrm>
            <a:off x="8008078" y="5019610"/>
            <a:ext cx="1075239" cy="1197553"/>
          </a:xfrm>
          <a:prstGeom prst="rect">
            <a:avLst/>
          </a:prstGeom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005477" y="5156721"/>
            <a:ext cx="4571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7449240" y="5156721"/>
            <a:ext cx="4571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4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7114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6-11-09 at 12.08.12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8"/>
          <a:stretch/>
        </p:blipFill>
        <p:spPr>
          <a:xfrm>
            <a:off x="164196" y="464006"/>
            <a:ext cx="5717372" cy="5816780"/>
          </a:xfrm>
          <a:prstGeom prst="rect">
            <a:avLst/>
          </a:prstGeom>
        </p:spPr>
      </p:pic>
      <p:pic>
        <p:nvPicPr>
          <p:cNvPr id="9" name="Picture 8" descr="Screen shot 2016-11-09 at 12.08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77" y="4033176"/>
            <a:ext cx="1236425" cy="1225515"/>
          </a:xfrm>
          <a:prstGeom prst="rect">
            <a:avLst/>
          </a:prstGeom>
        </p:spPr>
      </p:pic>
      <p:pic>
        <p:nvPicPr>
          <p:cNvPr id="10" name="Picture 9" descr="Screen shot 2016-11-09 at 12.08.5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13" y="5533789"/>
            <a:ext cx="1236425" cy="1229152"/>
          </a:xfrm>
          <a:prstGeom prst="rect">
            <a:avLst/>
          </a:prstGeom>
        </p:spPr>
      </p:pic>
      <p:pic>
        <p:nvPicPr>
          <p:cNvPr id="11" name="Picture 10" descr="Screen shot 2016-11-09 at 12.09.0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77" y="2179083"/>
            <a:ext cx="1232788" cy="1236425"/>
          </a:xfrm>
          <a:prstGeom prst="rect">
            <a:avLst/>
          </a:prstGeom>
        </p:spPr>
      </p:pic>
      <p:pic>
        <p:nvPicPr>
          <p:cNvPr id="12" name="Picture 11" descr="Screen shot 2016-11-09 at 12.09.22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77" y="688758"/>
            <a:ext cx="1236425" cy="1229152"/>
          </a:xfrm>
          <a:prstGeom prst="rect">
            <a:avLst/>
          </a:prstGeom>
        </p:spPr>
      </p:pic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4218618" y="1138088"/>
            <a:ext cx="2999669" cy="0"/>
          </a:xfrm>
          <a:prstGeom prst="line">
            <a:avLst/>
          </a:prstGeom>
          <a:noFill/>
          <a:ln w="19050" cap="sq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3769494" y="2774116"/>
            <a:ext cx="3620019" cy="505046"/>
          </a:xfrm>
          <a:prstGeom prst="line">
            <a:avLst/>
          </a:prstGeom>
          <a:noFill/>
          <a:ln w="19050" cap="sq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3769494" y="4283850"/>
            <a:ext cx="3448793" cy="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4157171" y="5258690"/>
            <a:ext cx="2848077" cy="623773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85957" y="775699"/>
            <a:ext cx="140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r</a:t>
            </a:r>
            <a:r>
              <a:rPr lang="en-US" dirty="0" err="1" smtClean="0">
                <a:solidFill>
                  <a:srgbClr val="008000"/>
                </a:solidFill>
              </a:rPr>
              <a:t>egiune</a:t>
            </a:r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 err="1">
                <a:solidFill>
                  <a:srgbClr val="008000"/>
                </a:solidFill>
              </a:rPr>
              <a:t>c</a:t>
            </a:r>
            <a:r>
              <a:rPr lang="en-US" dirty="0" err="1" smtClean="0">
                <a:solidFill>
                  <a:srgbClr val="008000"/>
                </a:solidFill>
              </a:rPr>
              <a:t>irculară</a:t>
            </a:r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(</a:t>
            </a:r>
            <a:r>
              <a:rPr lang="en-US" dirty="0" smtClean="0">
                <a:solidFill>
                  <a:srgbClr val="008000"/>
                </a:solidFill>
              </a:rPr>
              <a:t>blob)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69247" y="2539314"/>
            <a:ext cx="140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c</a:t>
            </a:r>
            <a:r>
              <a:rPr lang="en-US" dirty="0" err="1" smtClean="0">
                <a:solidFill>
                  <a:srgbClr val="008000"/>
                </a:solidFill>
              </a:rPr>
              <a:t>olț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8275" y="3915358"/>
            <a:ext cx="1403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rgbClr val="FF0000"/>
                </a:solidFill>
              </a:rPr>
              <a:t>egiune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uniformă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81568" y="5349123"/>
            <a:ext cx="140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muchie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4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990599"/>
            <a:ext cx="8610207" cy="58674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cum </a:t>
            </a:r>
            <a:r>
              <a:rPr lang="en-US" sz="2400" dirty="0" err="1" smtClean="0"/>
              <a:t>formulăm</a:t>
            </a:r>
            <a:r>
              <a:rPr lang="en-US" sz="2400" dirty="0" smtClean="0"/>
              <a:t> </a:t>
            </a:r>
            <a:r>
              <a:rPr lang="en-US" sz="2400" dirty="0" err="1"/>
              <a:t>matematic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 smtClean="0"/>
              <a:t>înseamnă</a:t>
            </a:r>
            <a:r>
              <a:rPr lang="en-US" sz="2400" dirty="0" smtClean="0"/>
              <a:t> o </a:t>
            </a:r>
            <a:r>
              <a:rPr lang="en-US" sz="2400" dirty="0" err="1" smtClean="0"/>
              <a:t>trăsătură</a:t>
            </a:r>
            <a:r>
              <a:rPr lang="en-US" sz="2400" dirty="0" smtClean="0"/>
              <a:t> </a:t>
            </a:r>
            <a:r>
              <a:rPr lang="en-US" sz="2400" dirty="0" err="1" smtClean="0"/>
              <a:t>locală</a:t>
            </a:r>
            <a:r>
              <a:rPr lang="en-US" sz="2400" dirty="0" smtClean="0"/>
              <a:t> </a:t>
            </a:r>
            <a:r>
              <a:rPr lang="en-US" sz="2400" dirty="0" err="1" smtClean="0"/>
              <a:t>bună</a:t>
            </a:r>
            <a:r>
              <a:rPr lang="en-US" sz="2400" dirty="0" smtClean="0"/>
              <a:t>?</a:t>
            </a:r>
            <a:endParaRPr lang="en-US" sz="2400" dirty="0"/>
          </a:p>
          <a:p>
            <a:pPr>
              <a:lnSpc>
                <a:spcPct val="90000"/>
              </a:lnSpc>
              <a:buFontTx/>
              <a:buChar char="•"/>
            </a:pPr>
            <a:endParaRPr lang="en-US" dirty="0" smtClean="0"/>
          </a:p>
          <a:p>
            <a:pPr>
              <a:lnSpc>
                <a:spcPct val="90000"/>
              </a:lnSpc>
              <a:buFontTx/>
              <a:buChar char="•"/>
            </a:pPr>
            <a:endParaRPr lang="en-US" dirty="0" smtClean="0"/>
          </a:p>
          <a:p>
            <a:pPr>
              <a:lnSpc>
                <a:spcPct val="90000"/>
              </a:lnSpc>
              <a:buFontTx/>
              <a:buChar char="•"/>
            </a:pPr>
            <a:endParaRPr lang="en-US" dirty="0"/>
          </a:p>
          <a:p>
            <a:pPr>
              <a:lnSpc>
                <a:spcPct val="90000"/>
              </a:lnSpc>
              <a:buFontTx/>
              <a:buChar char="•"/>
            </a:pPr>
            <a:endParaRPr lang="en-US" dirty="0" smtClean="0"/>
          </a:p>
          <a:p>
            <a:pPr>
              <a:lnSpc>
                <a:spcPct val="90000"/>
              </a:lnSpc>
              <a:buFontTx/>
              <a:buChar char="•"/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c</a:t>
            </a:r>
            <a:r>
              <a:rPr lang="en-US" sz="2400" dirty="0" err="1" smtClean="0">
                <a:solidFill>
                  <a:srgbClr val="FF0000"/>
                </a:solidFill>
              </a:rPr>
              <a:t>aracterizăm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punctul</a:t>
            </a:r>
            <a:r>
              <a:rPr lang="en-US" sz="2400" dirty="0" smtClean="0">
                <a:solidFill>
                  <a:srgbClr val="FF0000"/>
                </a:solidFill>
              </a:rPr>
              <a:t> din </a:t>
            </a:r>
            <a:r>
              <a:rPr lang="en-US" sz="2400" dirty="0" err="1" smtClean="0">
                <a:solidFill>
                  <a:srgbClr val="FF0000"/>
                </a:solidFill>
              </a:rPr>
              <a:t>mijloc</a:t>
            </a:r>
            <a:r>
              <a:rPr lang="en-US" sz="2400" dirty="0" smtClean="0">
                <a:solidFill>
                  <a:srgbClr val="FF0000"/>
                </a:solidFill>
              </a:rPr>
              <a:t> cu o </a:t>
            </a:r>
            <a:r>
              <a:rPr lang="en-US" sz="2400" dirty="0" err="1" smtClean="0">
                <a:solidFill>
                  <a:srgbClr val="FF0000"/>
                </a:solidFill>
              </a:rPr>
              <a:t>fereastră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mică</a:t>
            </a:r>
            <a:r>
              <a:rPr lang="en-US" sz="2400" dirty="0" smtClean="0">
                <a:solidFill>
                  <a:srgbClr val="FF0000"/>
                </a:solidFill>
              </a:rPr>
              <a:t> din </a:t>
            </a:r>
            <a:r>
              <a:rPr lang="en-US" sz="2400" dirty="0" err="1" smtClean="0">
                <a:solidFill>
                  <a:srgbClr val="FF0000"/>
                </a:solidFill>
              </a:rPr>
              <a:t>jurul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lui</a:t>
            </a:r>
            <a:endParaRPr lang="en-US" sz="24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Tx/>
              <a:buChar char="•"/>
            </a:pPr>
            <a:endParaRPr lang="en-US" sz="2400" dirty="0" smtClean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 err="1" smtClean="0">
                <a:solidFill>
                  <a:srgbClr val="008000"/>
                </a:solidFill>
              </a:rPr>
              <a:t>deplasarea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ferestrei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 err="1" smtClean="0">
                <a:solidFill>
                  <a:srgbClr val="008000"/>
                </a:solidFill>
              </a:rPr>
              <a:t>în</a:t>
            </a:r>
            <a:r>
              <a:rPr lang="en-US" sz="2400" b="1" i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 err="1" smtClean="0">
                <a:solidFill>
                  <a:srgbClr val="008000"/>
                </a:solidFill>
              </a:rPr>
              <a:t>orice</a:t>
            </a:r>
            <a:r>
              <a:rPr lang="en-US" sz="2400" b="1" i="1" dirty="0" smtClean="0">
                <a:solidFill>
                  <a:srgbClr val="008000"/>
                </a:solidFill>
              </a:rPr>
              <a:t> </a:t>
            </a:r>
            <a:r>
              <a:rPr lang="en-US" sz="2400" b="1" i="1" dirty="0" err="1" smtClean="0">
                <a:solidFill>
                  <a:srgbClr val="008000"/>
                </a:solidFill>
              </a:rPr>
              <a:t>direcție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ar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trebui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să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ducă</a:t>
            </a:r>
            <a:r>
              <a:rPr lang="en-US" sz="2400" dirty="0" smtClean="0">
                <a:solidFill>
                  <a:srgbClr val="008000"/>
                </a:solidFill>
              </a:rPr>
              <a:t> la </a:t>
            </a:r>
            <a:r>
              <a:rPr lang="en-US" sz="2400" dirty="0" err="1" smtClean="0">
                <a:solidFill>
                  <a:srgbClr val="008000"/>
                </a:solidFill>
              </a:rPr>
              <a:t>diferențe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mari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în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intensitate</a:t>
            </a:r>
            <a:r>
              <a:rPr lang="en-US" sz="2400" dirty="0" smtClean="0">
                <a:solidFill>
                  <a:srgbClr val="008000"/>
                </a:solidFill>
              </a:rPr>
              <a:t> (</a:t>
            </a:r>
            <a:r>
              <a:rPr lang="en-US" sz="2400" dirty="0" err="1" smtClean="0">
                <a:solidFill>
                  <a:srgbClr val="008000"/>
                </a:solidFill>
              </a:rPr>
              <a:t>suma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pătratelor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distanțelor</a:t>
            </a:r>
            <a:r>
              <a:rPr lang="en-US" sz="2400" dirty="0" smtClean="0">
                <a:solidFill>
                  <a:srgbClr val="008000"/>
                </a:solidFill>
              </a:rPr>
              <a:t>)</a:t>
            </a:r>
            <a:endParaRPr lang="ru-RU" sz="2400" dirty="0" smtClean="0">
              <a:solidFill>
                <a:srgbClr val="008000"/>
              </a:solidFill>
            </a:endParaRPr>
          </a:p>
        </p:txBody>
      </p:sp>
      <p:sp>
        <p:nvSpPr>
          <p:cNvPr id="26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trăsăturilor</a:t>
            </a:r>
            <a:r>
              <a:rPr lang="en-US" sz="4000" dirty="0" smtClean="0"/>
              <a:t> locale</a:t>
            </a:r>
            <a:endParaRPr lang="en-US" sz="4000" dirty="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3076" y="1999018"/>
            <a:ext cx="27813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3668239" y="2641956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4054001" y="2380018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152493" y="2488098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318405" y="2856658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202642" y="3022568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Multiply 4"/>
          <p:cNvSpPr/>
          <p:nvPr/>
        </p:nvSpPr>
        <p:spPr>
          <a:xfrm>
            <a:off x="4322494" y="3294271"/>
            <a:ext cx="150783" cy="18725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8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18822"/>
            <a:ext cx="7467600" cy="1828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sz="2600" dirty="0" err="1">
                <a:solidFill>
                  <a:srgbClr val="FF0000"/>
                </a:solidFill>
              </a:rPr>
              <a:t>caracterizăm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punctul</a:t>
            </a:r>
            <a:r>
              <a:rPr lang="en-US" sz="2600" dirty="0">
                <a:solidFill>
                  <a:srgbClr val="FF0000"/>
                </a:solidFill>
              </a:rPr>
              <a:t> din </a:t>
            </a:r>
            <a:r>
              <a:rPr lang="en-US" sz="2600" dirty="0" err="1">
                <a:solidFill>
                  <a:srgbClr val="FF0000"/>
                </a:solidFill>
              </a:rPr>
              <a:t>mijloc</a:t>
            </a:r>
            <a:r>
              <a:rPr lang="en-US" sz="2600" dirty="0">
                <a:solidFill>
                  <a:srgbClr val="FF0000"/>
                </a:solidFill>
              </a:rPr>
              <a:t> cu o </a:t>
            </a:r>
            <a:r>
              <a:rPr lang="en-US" sz="2600" dirty="0" err="1">
                <a:solidFill>
                  <a:srgbClr val="FF0000"/>
                </a:solidFill>
              </a:rPr>
              <a:t>fereastră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mică</a:t>
            </a:r>
            <a:r>
              <a:rPr lang="en-US" sz="2600" dirty="0">
                <a:solidFill>
                  <a:srgbClr val="FF0000"/>
                </a:solidFill>
              </a:rPr>
              <a:t> din </a:t>
            </a:r>
            <a:r>
              <a:rPr lang="en-US" sz="2600" dirty="0" err="1">
                <a:solidFill>
                  <a:srgbClr val="FF0000"/>
                </a:solidFill>
              </a:rPr>
              <a:t>jurul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</a:rPr>
              <a:t>lui</a:t>
            </a:r>
            <a:endParaRPr lang="en-US" sz="2600" dirty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600" dirty="0" err="1">
                <a:solidFill>
                  <a:srgbClr val="008000"/>
                </a:solidFill>
              </a:rPr>
              <a:t>deplasare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</a:rPr>
              <a:t>ferestrei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b="1" i="1" dirty="0" err="1">
                <a:solidFill>
                  <a:srgbClr val="008000"/>
                </a:solidFill>
              </a:rPr>
              <a:t>în</a:t>
            </a:r>
            <a:r>
              <a:rPr lang="en-US" sz="2600" b="1" i="1" dirty="0">
                <a:solidFill>
                  <a:srgbClr val="008000"/>
                </a:solidFill>
              </a:rPr>
              <a:t> </a:t>
            </a:r>
            <a:r>
              <a:rPr lang="en-US" sz="2600" b="1" i="1" dirty="0" err="1">
                <a:solidFill>
                  <a:srgbClr val="008000"/>
                </a:solidFill>
              </a:rPr>
              <a:t>orice</a:t>
            </a:r>
            <a:r>
              <a:rPr lang="en-US" sz="2600" b="1" i="1" dirty="0">
                <a:solidFill>
                  <a:srgbClr val="008000"/>
                </a:solidFill>
              </a:rPr>
              <a:t> </a:t>
            </a:r>
            <a:r>
              <a:rPr lang="en-US" sz="2600" b="1" i="1" dirty="0" err="1">
                <a:solidFill>
                  <a:srgbClr val="008000"/>
                </a:solidFill>
              </a:rPr>
              <a:t>direcție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</a:rPr>
              <a:t>ar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</a:rPr>
              <a:t>trebui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</a:rPr>
              <a:t>să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</a:rPr>
              <a:t>ducă</a:t>
            </a:r>
            <a:r>
              <a:rPr lang="en-US" sz="2600" dirty="0">
                <a:solidFill>
                  <a:srgbClr val="008000"/>
                </a:solidFill>
              </a:rPr>
              <a:t> la </a:t>
            </a:r>
            <a:r>
              <a:rPr lang="en-US" sz="2600" dirty="0" err="1">
                <a:solidFill>
                  <a:srgbClr val="008000"/>
                </a:solidFill>
              </a:rPr>
              <a:t>diferențe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</a:rPr>
              <a:t>mari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</a:rPr>
              <a:t>în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</a:rPr>
              <a:t>intensitate</a:t>
            </a:r>
            <a:r>
              <a:rPr lang="en-US" sz="2600" dirty="0">
                <a:solidFill>
                  <a:srgbClr val="008000"/>
                </a:solidFill>
              </a:rPr>
              <a:t> (</a:t>
            </a:r>
            <a:r>
              <a:rPr lang="en-US" sz="2600" dirty="0" err="1">
                <a:solidFill>
                  <a:srgbClr val="008000"/>
                </a:solidFill>
              </a:rPr>
              <a:t>suma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</a:rPr>
              <a:t>pătratelor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</a:rPr>
              <a:t>distanțelor</a:t>
            </a:r>
            <a:r>
              <a:rPr lang="en-US" sz="2600" dirty="0">
                <a:solidFill>
                  <a:srgbClr val="008000"/>
                </a:solidFill>
              </a:rPr>
              <a:t>)</a:t>
            </a:r>
            <a:endParaRPr lang="ru-RU" sz="2600" dirty="0">
              <a:solidFill>
                <a:srgbClr val="008000"/>
              </a:solidFill>
            </a:endParaRP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429000" y="2895600"/>
            <a:ext cx="2819400" cy="3517900"/>
            <a:chOff x="2160" y="1824"/>
            <a:chExt cx="1776" cy="2216"/>
          </a:xfrm>
        </p:grpSpPr>
        <p:pic>
          <p:nvPicPr>
            <p:cNvPr id="32790" name="Picture 8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91" name="Text Box 11"/>
            <p:cNvSpPr txBox="1">
              <a:spLocks noChangeArrowheads="1"/>
            </p:cNvSpPr>
            <p:nvPr/>
          </p:nvSpPr>
          <p:spPr bwMode="auto">
            <a:xfrm>
              <a:off x="2160" y="3284"/>
              <a:ext cx="1776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</a:t>
              </a:r>
              <a:r>
                <a:rPr lang="en-US" sz="2400" dirty="0" err="1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muchie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 dirty="0"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 dirty="0" err="1">
                  <a:latin typeface="Calibri (Body)"/>
                  <a:cs typeface="Calibri (Body)"/>
                </a:rPr>
                <a:t>nicio</a:t>
              </a:r>
              <a:r>
                <a:rPr lang="en-US" sz="2400" dirty="0">
                  <a:latin typeface="Calibri (Body)"/>
                  <a:cs typeface="Calibri (Body)"/>
                </a:rPr>
                <a:t> </a:t>
              </a:r>
              <a:r>
                <a:rPr lang="en-US" sz="2400" dirty="0" err="1">
                  <a:latin typeface="Calibri (Body)"/>
                  <a:cs typeface="Calibri (Body)"/>
                </a:rPr>
                <a:t>schimbare</a:t>
              </a:r>
              <a:r>
                <a:rPr lang="en-US" sz="2400" dirty="0">
                  <a:latin typeface="Calibri (Body)"/>
                  <a:cs typeface="Calibri (Body)"/>
                </a:rPr>
                <a:t> </a:t>
              </a:r>
              <a:r>
                <a:rPr lang="en-US" sz="2400" dirty="0" err="1">
                  <a:latin typeface="Calibri (Body)"/>
                  <a:cs typeface="Calibri (Body)"/>
                </a:rPr>
                <a:t>în</a:t>
              </a:r>
              <a:r>
                <a:rPr lang="en-US" sz="2400" dirty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direcția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muchiei</a:t>
              </a:r>
              <a:endParaRPr lang="ru-RU" sz="2400" dirty="0">
                <a:latin typeface="Calibri (Body)"/>
                <a:cs typeface="Calibri (Body)"/>
              </a:endParaRPr>
            </a:p>
          </p:txBody>
        </p:sp>
        <p:sp>
          <p:nvSpPr>
            <p:cNvPr id="32792" name="Rectangle 14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Line 16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6019800" y="2895600"/>
            <a:ext cx="2667000" cy="3887788"/>
            <a:chOff x="3792" y="1824"/>
            <a:chExt cx="1680" cy="2449"/>
          </a:xfrm>
        </p:grpSpPr>
        <p:pic>
          <p:nvPicPr>
            <p:cNvPr id="32783" name="Picture 9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84" name="Text Box 12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 dirty="0">
                  <a:solidFill>
                    <a:srgbClr val="003399"/>
                  </a:solidFill>
                  <a:latin typeface="Calibri (Body)"/>
                  <a:cs typeface="Calibri (Body)"/>
                </a:rPr>
                <a:t>“</a:t>
              </a:r>
              <a:r>
                <a:rPr lang="en-US" sz="2400" dirty="0" err="1" smtClean="0">
                  <a:solidFill>
                    <a:srgbClr val="003399"/>
                  </a:solidFill>
                  <a:latin typeface="Calibri (Body)"/>
                  <a:cs typeface="Calibri (Body)"/>
                </a:rPr>
                <a:t>colț</a:t>
              </a:r>
              <a:r>
                <a:rPr lang="en-US" sz="2400" dirty="0" smtClean="0">
                  <a:solidFill>
                    <a:srgbClr val="003399"/>
                  </a:solidFill>
                  <a:latin typeface="Calibri (Body)"/>
                  <a:cs typeface="Calibri (Body)"/>
                </a:rPr>
                <a:t>”</a:t>
              </a:r>
              <a:r>
                <a:rPr lang="en-US" sz="2400" dirty="0">
                  <a:latin typeface="Calibri (Body)"/>
                  <a:cs typeface="Calibri (Body)"/>
                </a:rPr>
                <a:t>:</a:t>
              </a:r>
              <a:br>
                <a:rPr lang="en-US" sz="2400" dirty="0">
                  <a:latin typeface="Calibri (Body)"/>
                  <a:cs typeface="Calibri (Body)"/>
                </a:rPr>
              </a:br>
              <a:r>
                <a:rPr lang="en-US" sz="2400" dirty="0" err="1" smtClean="0">
                  <a:latin typeface="Calibri (Body)"/>
                  <a:cs typeface="Calibri (Body)"/>
                </a:rPr>
                <a:t>schimbări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semnificative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în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toate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direcțiile</a:t>
              </a:r>
              <a:endParaRPr lang="ru-RU" sz="2400" dirty="0">
                <a:latin typeface="Calibri (Body)"/>
                <a:cs typeface="Calibri (Body)"/>
              </a:endParaRPr>
            </a:p>
          </p:txBody>
        </p:sp>
        <p:sp>
          <p:nvSpPr>
            <p:cNvPr id="32785" name="Rectangle 17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6" name="Line 18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7" name="Line 20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1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22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762000" y="2895600"/>
            <a:ext cx="2470150" cy="3517901"/>
            <a:chOff x="480" y="1824"/>
            <a:chExt cx="1556" cy="2216"/>
          </a:xfrm>
        </p:grpSpPr>
        <p:pic>
          <p:nvPicPr>
            <p:cNvPr id="32776" name="Picture 7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77" name="Text Box 10"/>
            <p:cNvSpPr txBox="1">
              <a:spLocks noChangeArrowheads="1"/>
            </p:cNvSpPr>
            <p:nvPr/>
          </p:nvSpPr>
          <p:spPr bwMode="auto">
            <a:xfrm>
              <a:off x="480" y="3284"/>
              <a:ext cx="1556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sz="2400" dirty="0" err="1">
                  <a:solidFill>
                    <a:srgbClr val="003399"/>
                  </a:solidFill>
                  <a:latin typeface="Calibri (Body)"/>
                  <a:cs typeface="Calibri (Body)"/>
                </a:rPr>
                <a:t>r</a:t>
              </a:r>
              <a:r>
                <a:rPr lang="en-US" sz="2400" dirty="0" err="1" smtClean="0">
                  <a:solidFill>
                    <a:srgbClr val="003399"/>
                  </a:solidFill>
                  <a:latin typeface="Calibri (Body)"/>
                  <a:cs typeface="Calibri (Body)"/>
                </a:rPr>
                <a:t>egiune</a:t>
              </a:r>
              <a:r>
                <a:rPr lang="en-US" sz="2400" dirty="0" smtClean="0">
                  <a:solidFill>
                    <a:srgbClr val="003399"/>
                  </a:solidFill>
                  <a:latin typeface="Calibri (Body)"/>
                  <a:cs typeface="Calibri (Body)"/>
                </a:rPr>
                <a:t> “</a:t>
              </a:r>
              <a:r>
                <a:rPr lang="en-US" sz="2400" dirty="0">
                  <a:solidFill>
                    <a:srgbClr val="003399"/>
                  </a:solidFill>
                  <a:latin typeface="Calibri (Body)"/>
                  <a:cs typeface="Calibri (Body)"/>
                </a:rPr>
                <a:t>flat”</a:t>
              </a:r>
              <a:r>
                <a:rPr lang="en-US" sz="2400" dirty="0">
                  <a:latin typeface="Calibri (Body)"/>
                  <a:cs typeface="Calibri (Body)"/>
                </a:rPr>
                <a:t> :</a:t>
              </a:r>
              <a:br>
                <a:rPr lang="en-US" sz="2400" dirty="0">
                  <a:latin typeface="Calibri (Body)"/>
                  <a:cs typeface="Calibri (Body)"/>
                </a:rPr>
              </a:br>
              <a:r>
                <a:rPr lang="en-US" sz="2400" dirty="0" err="1" smtClean="0">
                  <a:latin typeface="Calibri (Body)"/>
                  <a:cs typeface="Calibri (Body)"/>
                </a:rPr>
                <a:t>nicio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schimbare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în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toate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direcțiile</a:t>
              </a:r>
              <a:endParaRPr lang="ru-RU" sz="2400" dirty="0">
                <a:latin typeface="Calibri (Body)"/>
                <a:cs typeface="Calibri (Body)"/>
              </a:endParaRPr>
            </a:p>
          </p:txBody>
        </p:sp>
        <p:sp>
          <p:nvSpPr>
            <p:cNvPr id="32778" name="Rectangle 13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Line 23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0" name="Line 24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Line 25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26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colțurilor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158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304800" y="1337846"/>
            <a:ext cx="899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 err="1" smtClean="0">
                <a:cs typeface="Times New Roman" pitchFamily="18" charset="0"/>
              </a:rPr>
              <a:t>Schimbarea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în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înfățișare</a:t>
            </a:r>
            <a:r>
              <a:rPr lang="en-US" sz="2400" dirty="0" smtClean="0">
                <a:cs typeface="Times New Roman" pitchFamily="18" charset="0"/>
              </a:rPr>
              <a:t> a </a:t>
            </a:r>
            <a:r>
              <a:rPr lang="en-US" sz="2400" dirty="0" err="1" smtClean="0">
                <a:cs typeface="Times New Roman" pitchFamily="18" charset="0"/>
              </a:rPr>
              <a:t>ferestrei</a:t>
            </a:r>
            <a:r>
              <a:rPr lang="en-US" sz="2400" dirty="0" smtClean="0">
                <a:cs typeface="Times New Roman" pitchFamily="18" charset="0"/>
              </a:rPr>
              <a:t> W la </a:t>
            </a:r>
            <a:r>
              <a:rPr lang="en-US" sz="2400" dirty="0" err="1" smtClean="0">
                <a:cs typeface="Times New Roman" pitchFamily="18" charset="0"/>
              </a:rPr>
              <a:t>deplasarea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[</a:t>
            </a:r>
            <a:r>
              <a:rPr lang="en-US" sz="2400" dirty="0" err="1" smtClean="0">
                <a:cs typeface="Times New Roman" pitchFamily="18" charset="0"/>
              </a:rPr>
              <a:t>u,v</a:t>
            </a:r>
            <a:r>
              <a:rPr lang="en-US" sz="2400" dirty="0" smtClean="0">
                <a:cs typeface="Times New Roman" pitchFamily="18" charset="0"/>
              </a:rPr>
              <a:t>]:</a:t>
            </a:r>
            <a:endParaRPr lang="ru-RU" sz="2400" dirty="0">
              <a:cs typeface="Times New Roman" pitchFamily="18" charset="0"/>
            </a:endParaRPr>
          </a:p>
        </p:txBody>
      </p:sp>
      <p:pic>
        <p:nvPicPr>
          <p:cNvPr id="307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079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81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51125" y="4191000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59625" y="4745038"/>
            <a:ext cx="174625" cy="174625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858000" y="4876800"/>
            <a:ext cx="7159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(3,2)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008013"/>
            <a:ext cx="8724900" cy="1092200"/>
          </a:xfrm>
          <a:prstGeom prst="rect">
            <a:avLst/>
          </a:prstGeom>
        </p:spPr>
      </p:pic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colțurilor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777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304800" y="1337846"/>
            <a:ext cx="899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 err="1" smtClean="0">
                <a:cs typeface="Times New Roman" pitchFamily="18" charset="0"/>
              </a:rPr>
              <a:t>Schimbarea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în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înfățișare</a:t>
            </a:r>
            <a:r>
              <a:rPr lang="en-US" sz="2400" dirty="0" smtClean="0">
                <a:cs typeface="Times New Roman" pitchFamily="18" charset="0"/>
              </a:rPr>
              <a:t> a </a:t>
            </a:r>
            <a:r>
              <a:rPr lang="en-US" sz="2400" dirty="0" err="1" smtClean="0">
                <a:cs typeface="Times New Roman" pitchFamily="18" charset="0"/>
              </a:rPr>
              <a:t>ferestrei</a:t>
            </a:r>
            <a:r>
              <a:rPr lang="en-US" sz="2400" dirty="0" smtClean="0">
                <a:cs typeface="Times New Roman" pitchFamily="18" charset="0"/>
              </a:rPr>
              <a:t> W la </a:t>
            </a:r>
            <a:r>
              <a:rPr lang="en-US" sz="2400" dirty="0" err="1" smtClean="0">
                <a:cs typeface="Times New Roman" pitchFamily="18" charset="0"/>
              </a:rPr>
              <a:t>deplasarea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[</a:t>
            </a:r>
            <a:r>
              <a:rPr lang="en-US" sz="2400" dirty="0" err="1" smtClean="0">
                <a:cs typeface="Times New Roman" pitchFamily="18" charset="0"/>
              </a:rPr>
              <a:t>u,v</a:t>
            </a:r>
            <a:r>
              <a:rPr lang="en-US" sz="2400" dirty="0" smtClean="0">
                <a:cs typeface="Times New Roman" pitchFamily="18" charset="0"/>
              </a:rPr>
              <a:t>]:</a:t>
            </a:r>
            <a:endParaRPr lang="ru-RU" sz="2400" dirty="0">
              <a:cs typeface="Times New Roman" pitchFamily="18" charset="0"/>
            </a:endParaRP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629400" y="5084763"/>
            <a:ext cx="173038" cy="173037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324600" y="5224463"/>
            <a:ext cx="7159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(0,0)</a:t>
            </a: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008013"/>
            <a:ext cx="8724900" cy="1092200"/>
          </a:xfrm>
          <a:prstGeom prst="rect">
            <a:avLst/>
          </a:prstGeom>
        </p:spPr>
      </p:pic>
      <p:sp>
        <p:nvSpPr>
          <p:cNvPr id="24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colțurilor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323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304800" y="1337846"/>
            <a:ext cx="899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 err="1" smtClean="0">
                <a:cs typeface="Times New Roman" pitchFamily="18" charset="0"/>
              </a:rPr>
              <a:t>Schimbarea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în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înfățișare</a:t>
            </a:r>
            <a:r>
              <a:rPr lang="en-US" sz="2400" dirty="0" smtClean="0">
                <a:cs typeface="Times New Roman" pitchFamily="18" charset="0"/>
              </a:rPr>
              <a:t> a </a:t>
            </a:r>
            <a:r>
              <a:rPr lang="en-US" sz="2400" dirty="0" err="1" smtClean="0">
                <a:cs typeface="Times New Roman" pitchFamily="18" charset="0"/>
              </a:rPr>
              <a:t>ferestrei</a:t>
            </a:r>
            <a:r>
              <a:rPr lang="en-US" sz="2400" dirty="0" smtClean="0">
                <a:cs typeface="Times New Roman" pitchFamily="18" charset="0"/>
              </a:rPr>
              <a:t> W la </a:t>
            </a:r>
            <a:r>
              <a:rPr lang="en-US" sz="2400" dirty="0" err="1" smtClean="0">
                <a:cs typeface="Times New Roman" pitchFamily="18" charset="0"/>
              </a:rPr>
              <a:t>deplasarea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[</a:t>
            </a:r>
            <a:r>
              <a:rPr lang="en-US" sz="2400" dirty="0" err="1" smtClean="0">
                <a:cs typeface="Times New Roman" pitchFamily="18" charset="0"/>
              </a:rPr>
              <a:t>u,v</a:t>
            </a:r>
            <a:r>
              <a:rPr lang="en-US" sz="2400" dirty="0" smtClean="0">
                <a:cs typeface="Times New Roman" pitchFamily="18" charset="0"/>
              </a:rPr>
              <a:t>]:</a:t>
            </a:r>
            <a:endParaRPr lang="ru-RU" sz="2400" dirty="0">
              <a:cs typeface="Times New Roman" pitchFamily="18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44958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291013" y="3895725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28978" y="3225913"/>
            <a:ext cx="68241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 err="1" smtClean="0">
                <a:cs typeface="Times New Roman" pitchFamily="18" charset="0"/>
              </a:rPr>
              <a:t>Vrem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să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studiem</a:t>
            </a:r>
            <a:r>
              <a:rPr lang="en-US" sz="2400" dirty="0" smtClean="0">
                <a:cs typeface="Times New Roman" pitchFamily="18" charset="0"/>
              </a:rPr>
              <a:t>  </a:t>
            </a:r>
            <a:r>
              <a:rPr lang="en-US" sz="2400" dirty="0" err="1" smtClean="0">
                <a:cs typeface="Times New Roman" pitchFamily="18" charset="0"/>
              </a:rPr>
              <a:t>comportamentul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funcției</a:t>
            </a:r>
            <a:r>
              <a:rPr lang="en-US" sz="2400" dirty="0" smtClean="0">
                <a:cs typeface="Times New Roman" pitchFamily="18" charset="0"/>
              </a:rPr>
              <a:t> E(</a:t>
            </a:r>
            <a:r>
              <a:rPr lang="en-US" sz="2400" dirty="0" err="1" smtClean="0">
                <a:cs typeface="Times New Roman" pitchFamily="18" charset="0"/>
              </a:rPr>
              <a:t>u,v</a:t>
            </a:r>
            <a:r>
              <a:rPr lang="en-US" sz="2400" dirty="0" smtClean="0">
                <a:cs typeface="Times New Roman" pitchFamily="18" charset="0"/>
              </a:rPr>
              <a:t>) </a:t>
            </a:r>
            <a:r>
              <a:rPr lang="en-US" sz="2400" dirty="0" err="1" smtClean="0">
                <a:cs typeface="Times New Roman" pitchFamily="18" charset="0"/>
              </a:rPr>
              <a:t>pentru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mici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deplasări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[</a:t>
            </a:r>
            <a:r>
              <a:rPr lang="en-US" sz="2400" dirty="0" err="1" smtClean="0">
                <a:cs typeface="Times New Roman" pitchFamily="18" charset="0"/>
              </a:rPr>
              <a:t>u,v</a:t>
            </a:r>
            <a:r>
              <a:rPr lang="en-US" sz="2400" dirty="0" smtClean="0">
                <a:cs typeface="Times New Roman" pitchFamily="18" charset="0"/>
              </a:rPr>
              <a:t>]</a:t>
            </a:r>
            <a:endParaRPr lang="ru-RU" sz="2400" dirty="0">
              <a:cs typeface="Times New Roman" pitchFamily="18" charset="0"/>
            </a:endParaRPr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008013"/>
            <a:ext cx="8724900" cy="1092200"/>
          </a:xfrm>
          <a:prstGeom prst="rect">
            <a:avLst/>
          </a:prstGeom>
        </p:spPr>
      </p:pic>
      <p:sp>
        <p:nvSpPr>
          <p:cNvPr id="23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colțurilor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74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304800" y="1337846"/>
            <a:ext cx="848642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 err="1" smtClean="0">
                <a:cs typeface="Times New Roman" pitchFamily="18" charset="0"/>
              </a:rPr>
              <a:t>Dezvoltarea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>
                <a:cs typeface="Times New Roman" pitchFamily="18" charset="0"/>
              </a:rPr>
              <a:t>î</a:t>
            </a:r>
            <a:r>
              <a:rPr lang="en-US" sz="2400" dirty="0" err="1" smtClean="0">
                <a:cs typeface="Times New Roman" pitchFamily="18" charset="0"/>
              </a:rPr>
              <a:t>n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serie</a:t>
            </a:r>
            <a:r>
              <a:rPr lang="en-US" sz="2400" dirty="0" smtClean="0">
                <a:cs typeface="Times New Roman" pitchFamily="18" charset="0"/>
              </a:rPr>
              <a:t> Taylor a </a:t>
            </a:r>
            <a:r>
              <a:rPr lang="en-US" sz="2400" dirty="0" err="1" smtClean="0">
                <a:cs typeface="Times New Roman" pitchFamily="18" charset="0"/>
              </a:rPr>
              <a:t>funcțiilor</a:t>
            </a:r>
            <a:r>
              <a:rPr lang="en-US" sz="2400" dirty="0" smtClean="0">
                <a:cs typeface="Times New Roman" pitchFamily="18" charset="0"/>
              </a:rPr>
              <a:t> de </a:t>
            </a:r>
            <a:r>
              <a:rPr lang="en-US" sz="2400" dirty="0" err="1" smtClean="0">
                <a:cs typeface="Times New Roman" pitchFamily="18" charset="0"/>
              </a:rPr>
              <a:t>dou</a:t>
            </a:r>
            <a:r>
              <a:rPr lang="en-US" sz="2400" dirty="0" err="1">
                <a:cs typeface="Times New Roman" pitchFamily="18" charset="0"/>
              </a:rPr>
              <a:t>ă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variabile</a:t>
            </a:r>
            <a:r>
              <a:rPr lang="en-US" sz="2400" dirty="0" smtClean="0">
                <a:cs typeface="Times New Roman" pitchFamily="18" charset="0"/>
              </a:rPr>
              <a:t> I(</a:t>
            </a:r>
            <a:r>
              <a:rPr lang="en-US" sz="2400" dirty="0" err="1" smtClean="0">
                <a:cs typeface="Times New Roman" pitchFamily="18" charset="0"/>
              </a:rPr>
              <a:t>x+u,y+v</a:t>
            </a:r>
            <a:r>
              <a:rPr lang="en-US" sz="2400" dirty="0" smtClean="0">
                <a:cs typeface="Times New Roman" pitchFamily="18" charset="0"/>
              </a:rPr>
              <a:t>) </a:t>
            </a:r>
            <a:r>
              <a:rPr lang="en-US" sz="2400" dirty="0" err="1" smtClean="0">
                <a:cs typeface="Times New Roman" pitchFamily="18" charset="0"/>
              </a:rPr>
              <a:t>și</a:t>
            </a:r>
            <a:r>
              <a:rPr lang="en-US" sz="2400" dirty="0" smtClean="0">
                <a:cs typeface="Times New Roman" pitchFamily="18" charset="0"/>
              </a:rPr>
              <a:t> E(</a:t>
            </a:r>
            <a:r>
              <a:rPr lang="en-US" sz="2400" dirty="0" err="1" smtClean="0">
                <a:cs typeface="Times New Roman" pitchFamily="18" charset="0"/>
              </a:rPr>
              <a:t>u,v</a:t>
            </a:r>
            <a:r>
              <a:rPr lang="en-US" sz="2400" dirty="0" smtClean="0">
                <a:cs typeface="Times New Roman" pitchFamily="18" charset="0"/>
              </a:rPr>
              <a:t>) </a:t>
            </a:r>
            <a:r>
              <a:rPr lang="en-US" sz="2400" dirty="0" err="1" smtClean="0">
                <a:cs typeface="Times New Roman" pitchFamily="18" charset="0"/>
              </a:rPr>
              <a:t>în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jurul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lui</a:t>
            </a:r>
            <a:r>
              <a:rPr lang="en-US" sz="2400" dirty="0" smtClean="0">
                <a:cs typeface="Times New Roman" pitchFamily="18" charset="0"/>
              </a:rPr>
              <a:t> (</a:t>
            </a:r>
            <a:r>
              <a:rPr lang="en-US" sz="2400" dirty="0" err="1" smtClean="0">
                <a:cs typeface="Times New Roman" pitchFamily="18" charset="0"/>
              </a:rPr>
              <a:t>u,v</a:t>
            </a:r>
            <a:r>
              <a:rPr lang="en-US" sz="2400" dirty="0" smtClean="0">
                <a:cs typeface="Times New Roman" pitchFamily="18" charset="0"/>
              </a:rPr>
              <a:t>) = (0,0)</a:t>
            </a:r>
            <a:endParaRPr lang="ru-RU" sz="2400" dirty="0">
              <a:cs typeface="Times New Roman" pitchFamily="18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04800" y="4005912"/>
            <a:ext cx="899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 err="1" smtClean="0">
                <a:cs typeface="Times New Roman" pitchFamily="18" charset="0"/>
              </a:rPr>
              <a:t>Înlocuim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în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expresia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funcției</a:t>
            </a:r>
            <a:r>
              <a:rPr lang="en-US" sz="2400" dirty="0" smtClean="0">
                <a:cs typeface="Times New Roman" pitchFamily="18" charset="0"/>
              </a:rPr>
              <a:t> E(</a:t>
            </a:r>
            <a:r>
              <a:rPr lang="en-US" sz="2400" dirty="0" err="1" smtClean="0">
                <a:cs typeface="Times New Roman" pitchFamily="18" charset="0"/>
              </a:rPr>
              <a:t>u,v</a:t>
            </a:r>
            <a:r>
              <a:rPr lang="en-US" sz="2400" dirty="0" smtClean="0">
                <a:cs typeface="Times New Roman" pitchFamily="18" charset="0"/>
              </a:rPr>
              <a:t>) </a:t>
            </a:r>
            <a:r>
              <a:rPr lang="en-US" sz="2400" dirty="0" err="1" smtClean="0">
                <a:cs typeface="Times New Roman" pitchFamily="18" charset="0"/>
              </a:rPr>
              <a:t>pentru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mici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deplasări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[</a:t>
            </a:r>
            <a:r>
              <a:rPr lang="en-US" sz="2400" dirty="0" err="1" smtClean="0">
                <a:cs typeface="Times New Roman" pitchFamily="18" charset="0"/>
              </a:rPr>
              <a:t>u,v</a:t>
            </a:r>
            <a:r>
              <a:rPr lang="en-US" sz="2400" dirty="0" smtClean="0">
                <a:cs typeface="Times New Roman" pitchFamily="18" charset="0"/>
              </a:rPr>
              <a:t>]</a:t>
            </a:r>
            <a:endParaRPr lang="ru-RU" sz="2400" dirty="0">
              <a:cs typeface="Times New Roman" pitchFamily="18" charset="0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" y="2282123"/>
            <a:ext cx="8509000" cy="86232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" y="3278298"/>
            <a:ext cx="6841341" cy="419308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" y="4757477"/>
            <a:ext cx="6841341" cy="85641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" y="5785287"/>
            <a:ext cx="8686800" cy="657627"/>
          </a:xfrm>
          <a:prstGeom prst="rect">
            <a:avLst/>
          </a:prstGeom>
        </p:spPr>
      </p:pic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colțurilor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61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" y="1650732"/>
            <a:ext cx="8686800" cy="657627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004667"/>
              </p:ext>
            </p:extLst>
          </p:nvPr>
        </p:nvGraphicFramePr>
        <p:xfrm>
          <a:off x="152400" y="2738793"/>
          <a:ext cx="5573713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56" name="Equation" r:id="rId5" imgW="1663700" imgH="495300" progId="Equation.3">
                  <p:embed/>
                </p:oleObj>
              </mc:Choice>
              <mc:Fallback>
                <p:oleObj name="Equation" r:id="rId5" imgW="1663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738793"/>
                        <a:ext cx="5573713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31422" y="2439581"/>
            <a:ext cx="8991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 smtClean="0">
                <a:cs typeface="Times New Roman" pitchFamily="18" charset="0"/>
              </a:rPr>
              <a:t>E(</a:t>
            </a:r>
            <a:r>
              <a:rPr lang="en-US" sz="2400" dirty="0" err="1" smtClean="0">
                <a:cs typeface="Times New Roman" pitchFamily="18" charset="0"/>
              </a:rPr>
              <a:t>u,v</a:t>
            </a:r>
            <a:r>
              <a:rPr lang="en-US" sz="2400" dirty="0">
                <a:cs typeface="Times New Roman" pitchFamily="18" charset="0"/>
              </a:rPr>
              <a:t>)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poate</a:t>
            </a:r>
            <a:r>
              <a:rPr lang="en-US" sz="2400" dirty="0" smtClean="0">
                <a:cs typeface="Times New Roman" pitchFamily="18" charset="0"/>
              </a:rPr>
              <a:t> fi </a:t>
            </a:r>
            <a:r>
              <a:rPr lang="en-US" sz="2400" dirty="0" err="1" smtClean="0">
                <a:cs typeface="Times New Roman" pitchFamily="18" charset="0"/>
              </a:rPr>
              <a:t>scris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ca</a:t>
            </a:r>
            <a:r>
              <a:rPr lang="en-US" sz="2400" dirty="0" smtClean="0">
                <a:cs typeface="Times New Roman" pitchFamily="18" charset="0"/>
              </a:rPr>
              <a:t>:</a:t>
            </a:r>
            <a:endParaRPr lang="ru-RU" sz="2400" dirty="0">
              <a:cs typeface="Times New Roman" pitchFamily="18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31422" y="4182596"/>
            <a:ext cx="853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 err="1" smtClean="0">
                <a:cs typeface="Times New Roman" pitchFamily="18" charset="0"/>
              </a:rPr>
              <a:t>unde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i="1" dirty="0">
                <a:cs typeface="Times New Roman" pitchFamily="18" charset="0"/>
              </a:rPr>
              <a:t>M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este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matricea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de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ordin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doi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cu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derivatele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imaginii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I</a:t>
            </a:r>
            <a:r>
              <a:rPr lang="en-US" sz="2400" i="1" baseline="-25000" dirty="0" smtClean="0">
                <a:solidFill>
                  <a:srgbClr val="0000FF"/>
                </a:solidFill>
                <a:cs typeface="Times New Roman" pitchFamily="18" charset="0"/>
              </a:rPr>
              <a:t>x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și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I</a:t>
            </a:r>
            <a:r>
              <a:rPr lang="en-US" sz="2400" i="1" baseline="-25000" dirty="0" err="1" smtClean="0">
                <a:solidFill>
                  <a:srgbClr val="0000FF"/>
                </a:solidFill>
                <a:cs typeface="Times New Roman" pitchFamily="18" charset="0"/>
              </a:rPr>
              <a:t>y</a:t>
            </a:r>
            <a:endParaRPr lang="ru-RU" sz="2400" dirty="0">
              <a:cs typeface="Times New Roman" pitchFamily="18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152777"/>
              </p:ext>
            </p:extLst>
          </p:nvPr>
        </p:nvGraphicFramePr>
        <p:xfrm>
          <a:off x="1131888" y="4497388"/>
          <a:ext cx="4138612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57" name="Equation" r:id="rId7" imgW="1612900" imgH="914400" progId="Equation.3">
                  <p:embed/>
                </p:oleObj>
              </mc:Choice>
              <mc:Fallback>
                <p:oleObj name="Equation" r:id="rId7" imgW="1612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4497388"/>
                        <a:ext cx="4138612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colțurilor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4042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2687667" y="5362583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76" name="Equation" r:id="rId4" imgW="571252" imgH="393529" progId="Equation.3">
                  <p:embed/>
                </p:oleObj>
              </mc:Choice>
              <mc:Fallback>
                <p:oleObj name="Equation" r:id="rId4" imgW="57125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67" y="5362583"/>
                        <a:ext cx="1428750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142" y="3990983"/>
            <a:ext cx="16557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essian"/>
          <p:cNvPicPr>
            <a:picLocks noChangeAspect="1" noChangeArrowheads="1"/>
          </p:cNvPicPr>
          <p:nvPr/>
        </p:nvPicPr>
        <p:blipFill>
          <a:blip r:embed="rId7" cstate="print"/>
          <a:srcRect l="7629" t="9563" r="47212" b="45161"/>
          <a:stretch>
            <a:fillRect/>
          </a:stretch>
        </p:blipFill>
        <p:spPr bwMode="auto">
          <a:xfrm>
            <a:off x="2606705" y="4013208"/>
            <a:ext cx="16192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8" descr="hessian"/>
          <p:cNvPicPr>
            <a:picLocks noChangeAspect="1" noChangeArrowheads="1"/>
          </p:cNvPicPr>
          <p:nvPr/>
        </p:nvPicPr>
        <p:blipFill>
          <a:blip r:embed="rId7" cstate="print"/>
          <a:srcRect l="6955" t="54877" r="45802"/>
          <a:stretch>
            <a:fillRect/>
          </a:stretch>
        </p:blipFill>
        <p:spPr bwMode="auto">
          <a:xfrm>
            <a:off x="6762780" y="4013208"/>
            <a:ext cx="170021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 descr="hessian"/>
          <p:cNvPicPr>
            <a:picLocks noChangeAspect="1" noChangeArrowheads="1"/>
          </p:cNvPicPr>
          <p:nvPr/>
        </p:nvPicPr>
        <p:blipFill>
          <a:blip r:embed="rId7" cstate="print"/>
          <a:srcRect l="53523" t="54877"/>
          <a:stretch>
            <a:fillRect/>
          </a:stretch>
        </p:blipFill>
        <p:spPr bwMode="auto">
          <a:xfrm>
            <a:off x="4668867" y="4013208"/>
            <a:ext cx="16732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11078" name="Object 6"/>
          <p:cNvGraphicFramePr>
            <a:graphicFrameLocks noChangeAspect="1"/>
          </p:cNvGraphicFramePr>
          <p:nvPr/>
        </p:nvGraphicFramePr>
        <p:xfrm>
          <a:off x="4745067" y="5362583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77" name="Equation" r:id="rId8" imgW="583947" imgH="418918" progId="Equation.3">
                  <p:embed/>
                </p:oleObj>
              </mc:Choice>
              <mc:Fallback>
                <p:oleObj name="Equation" r:id="rId8" imgW="583947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67" y="5362583"/>
                        <a:ext cx="1460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7"/>
          <p:cNvGraphicFramePr>
            <a:graphicFrameLocks noChangeAspect="1"/>
          </p:cNvGraphicFramePr>
          <p:nvPr/>
        </p:nvGraphicFramePr>
        <p:xfrm>
          <a:off x="6497667" y="5362583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78" name="Equation" r:id="rId10" imgW="889000" imgH="419100" progId="Equation.3">
                  <p:embed/>
                </p:oleObj>
              </mc:Choice>
              <mc:Fallback>
                <p:oleObj name="Equation" r:id="rId10" imgW="889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67" y="5362583"/>
                        <a:ext cx="2222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986576"/>
              </p:ext>
            </p:extLst>
          </p:nvPr>
        </p:nvGraphicFramePr>
        <p:xfrm>
          <a:off x="257172" y="1338833"/>
          <a:ext cx="4138612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79" name="Equation" r:id="rId12" imgW="1612900" imgH="914400" progId="Equation.3">
                  <p:embed/>
                </p:oleObj>
              </mc:Choice>
              <mc:Fallback>
                <p:oleObj name="Equation" r:id="rId12" imgW="1612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2" y="1338833"/>
                        <a:ext cx="4138612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Detectarea</a:t>
            </a:r>
            <a:r>
              <a:rPr lang="en-US" sz="4000" dirty="0" smtClean="0"/>
              <a:t> </a:t>
            </a:r>
            <a:r>
              <a:rPr lang="en-US" sz="4000" dirty="0" err="1" smtClean="0"/>
              <a:t>colțurilor</a:t>
            </a:r>
            <a:endParaRPr lang="en-US" sz="4000" dirty="0"/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4577997" y="1564611"/>
            <a:ext cx="3884995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i="1" dirty="0" smtClean="0">
                <a:cs typeface="Times New Roman" pitchFamily="18" charset="0"/>
              </a:rPr>
              <a:t>M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dirty="0" err="1" smtClean="0">
                <a:cs typeface="Times New Roman" pitchFamily="18" charset="0"/>
              </a:rPr>
              <a:t>este</a:t>
            </a:r>
            <a:r>
              <a:rPr lang="en-US" sz="2400" dirty="0" smtClean="0"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matricea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de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ordin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doi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cu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derivatele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imaginii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I</a:t>
            </a:r>
            <a:r>
              <a:rPr lang="en-US" sz="2400" i="1" baseline="-25000" dirty="0" smtClean="0">
                <a:solidFill>
                  <a:srgbClr val="0000FF"/>
                </a:solidFill>
                <a:cs typeface="Times New Roman" pitchFamily="18" charset="0"/>
              </a:rPr>
              <a:t>x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și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I</a:t>
            </a:r>
            <a:r>
              <a:rPr lang="en-US" sz="2400" i="1" baseline="-25000" dirty="0" err="1" smtClean="0">
                <a:solidFill>
                  <a:srgbClr val="0000FF"/>
                </a:solidFill>
                <a:cs typeface="Times New Roman" pitchFamily="18" charset="0"/>
              </a:rPr>
              <a:t>y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în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vecinătatea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unui</a:t>
            </a:r>
            <a:r>
              <a:rPr lang="en-US" sz="2400" i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cs typeface="Times New Roman" pitchFamily="18" charset="0"/>
              </a:rPr>
              <a:t>punct</a:t>
            </a:r>
            <a:endParaRPr lang="ru-RU" sz="2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85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Ce</a:t>
            </a:r>
            <a:r>
              <a:rPr lang="en-US" sz="4000" dirty="0" smtClean="0"/>
              <a:t> ne </a:t>
            </a:r>
            <a:r>
              <a:rPr lang="en-US" sz="4000" dirty="0" err="1" smtClean="0"/>
              <a:t>spune</a:t>
            </a:r>
            <a:r>
              <a:rPr lang="en-US" sz="4000" dirty="0" smtClean="0"/>
              <a:t> </a:t>
            </a:r>
            <a:r>
              <a:rPr lang="en-US" sz="4000" dirty="0" err="1" smtClean="0"/>
              <a:t>matricea</a:t>
            </a:r>
            <a:r>
              <a:rPr lang="en-US" sz="4000" dirty="0" smtClean="0"/>
              <a:t> M?</a:t>
            </a:r>
            <a:endParaRPr lang="en-US" sz="40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871641"/>
              </p:ext>
            </p:extLst>
          </p:nvPr>
        </p:nvGraphicFramePr>
        <p:xfrm>
          <a:off x="4116295" y="1419047"/>
          <a:ext cx="4138612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876" name="Equation" r:id="rId4" imgW="1612900" imgH="914400" progId="Equation.3">
                  <p:embed/>
                </p:oleObj>
              </mc:Choice>
              <mc:Fallback>
                <p:oleObj name="Equation" r:id="rId4" imgW="1612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295" y="1419047"/>
                        <a:ext cx="4138612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28"/>
          <p:cNvGrpSpPr>
            <a:grpSpLocks/>
          </p:cNvGrpSpPr>
          <p:nvPr/>
        </p:nvGrpSpPr>
        <p:grpSpPr bwMode="auto">
          <a:xfrm>
            <a:off x="682812" y="1388781"/>
            <a:ext cx="2470150" cy="3517901"/>
            <a:chOff x="480" y="1824"/>
            <a:chExt cx="1556" cy="2216"/>
          </a:xfrm>
        </p:grpSpPr>
        <p:pic>
          <p:nvPicPr>
            <p:cNvPr id="19" name="Picture 7" descr="corner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480" y="3284"/>
              <a:ext cx="1556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sz="2400" dirty="0" err="1">
                  <a:solidFill>
                    <a:srgbClr val="003399"/>
                  </a:solidFill>
                  <a:latin typeface="Calibri (Body)"/>
                  <a:cs typeface="Calibri (Body)"/>
                </a:rPr>
                <a:t>r</a:t>
              </a:r>
              <a:r>
                <a:rPr lang="en-US" sz="2400" dirty="0" err="1" smtClean="0">
                  <a:solidFill>
                    <a:srgbClr val="003399"/>
                  </a:solidFill>
                  <a:latin typeface="Calibri (Body)"/>
                  <a:cs typeface="Calibri (Body)"/>
                </a:rPr>
                <a:t>egiune</a:t>
              </a:r>
              <a:r>
                <a:rPr lang="en-US" sz="2400" dirty="0" smtClean="0">
                  <a:solidFill>
                    <a:srgbClr val="003399"/>
                  </a:solidFill>
                  <a:latin typeface="Calibri (Body)"/>
                  <a:cs typeface="Calibri (Body)"/>
                </a:rPr>
                <a:t> “</a:t>
              </a:r>
              <a:r>
                <a:rPr lang="en-US" sz="2400" dirty="0">
                  <a:solidFill>
                    <a:srgbClr val="003399"/>
                  </a:solidFill>
                  <a:latin typeface="Calibri (Body)"/>
                  <a:cs typeface="Calibri (Body)"/>
                </a:rPr>
                <a:t>flat”</a:t>
              </a:r>
              <a:r>
                <a:rPr lang="en-US" sz="2400" dirty="0">
                  <a:latin typeface="Calibri (Body)"/>
                  <a:cs typeface="Calibri (Body)"/>
                </a:rPr>
                <a:t> :</a:t>
              </a:r>
              <a:br>
                <a:rPr lang="en-US" sz="2400" dirty="0">
                  <a:latin typeface="Calibri (Body)"/>
                  <a:cs typeface="Calibri (Body)"/>
                </a:rPr>
              </a:br>
              <a:r>
                <a:rPr lang="en-US" sz="2400" dirty="0" err="1" smtClean="0">
                  <a:latin typeface="Calibri (Body)"/>
                  <a:cs typeface="Calibri (Body)"/>
                </a:rPr>
                <a:t>nicio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schimbare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în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toate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direcțiile</a:t>
              </a:r>
              <a:endParaRPr lang="ru-RU" sz="2400" dirty="0">
                <a:latin typeface="Calibri (Body)"/>
                <a:cs typeface="Calibri (Body)"/>
              </a:endParaRP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4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5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986881"/>
              </p:ext>
            </p:extLst>
          </p:nvPr>
        </p:nvGraphicFramePr>
        <p:xfrm>
          <a:off x="5112123" y="3957824"/>
          <a:ext cx="2443163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877" name="Equation" r:id="rId7" imgW="952500" imgH="495300" progId="Equation.3">
                  <p:embed/>
                </p:oleObj>
              </mc:Choice>
              <mc:Fallback>
                <p:oleObj name="Equation" r:id="rId7" imgW="9525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123" y="3957824"/>
                        <a:ext cx="2443163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8769" y="5255097"/>
            <a:ext cx="770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Valorile</a:t>
            </a:r>
            <a:r>
              <a:rPr lang="en-US" dirty="0" smtClean="0"/>
              <a:t> </a:t>
            </a:r>
            <a:r>
              <a:rPr lang="en-US" dirty="0" err="1" smtClean="0"/>
              <a:t>proprii</a:t>
            </a:r>
            <a:r>
              <a:rPr lang="en-US" dirty="0" smtClean="0"/>
              <a:t> ale </a:t>
            </a:r>
            <a:r>
              <a:rPr lang="en-US" dirty="0" err="1" smtClean="0"/>
              <a:t>lui</a:t>
            </a:r>
            <a:r>
              <a:rPr lang="en-US" dirty="0" smtClean="0"/>
              <a:t> M = </a:t>
            </a:r>
            <a:r>
              <a:rPr lang="en-US" dirty="0" err="1" smtClean="0"/>
              <a:t>soluțiile</a:t>
            </a:r>
            <a:r>
              <a:rPr lang="en-US" dirty="0" smtClean="0"/>
              <a:t> </a:t>
            </a:r>
            <a:r>
              <a:rPr lang="en-US" dirty="0" err="1" smtClean="0"/>
              <a:t>ecuației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(M – λI</a:t>
            </a:r>
            <a:r>
              <a:rPr lang="en-US" baseline="-25000" dirty="0" smtClean="0"/>
              <a:t>2</a:t>
            </a:r>
            <a:r>
              <a:rPr lang="en-US" dirty="0" smtClean="0"/>
              <a:t>) = 0 </a:t>
            </a:r>
            <a:r>
              <a:rPr lang="en-US" dirty="0" err="1" smtClean="0"/>
              <a:t>sunt</a:t>
            </a:r>
            <a:r>
              <a:rPr lang="en-US" dirty="0" smtClean="0"/>
              <a:t> λ</a:t>
            </a:r>
            <a:r>
              <a:rPr lang="en-US" baseline="-25000" dirty="0" smtClean="0"/>
              <a:t>1</a:t>
            </a:r>
            <a:r>
              <a:rPr lang="en-US" dirty="0" smtClean="0"/>
              <a:t> ≈ λ</a:t>
            </a:r>
            <a:r>
              <a:rPr lang="en-US" baseline="-25000" dirty="0" smtClean="0"/>
              <a:t>2 </a:t>
            </a:r>
            <a:r>
              <a:rPr lang="en-US" dirty="0"/>
              <a:t>≈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979" y="948873"/>
            <a:ext cx="7740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Cazul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care </a:t>
            </a:r>
            <a:r>
              <a:rPr lang="en-US" sz="2400" dirty="0" err="1" smtClean="0"/>
              <a:t>muchiile</a:t>
            </a:r>
            <a:r>
              <a:rPr lang="en-US" sz="2400" dirty="0" smtClean="0"/>
              <a:t> </a:t>
            </a:r>
            <a:r>
              <a:rPr lang="en-US" sz="2400" dirty="0" err="1" smtClean="0"/>
              <a:t>sunt</a:t>
            </a:r>
            <a:r>
              <a:rPr lang="en-US" sz="2400" dirty="0" smtClean="0"/>
              <a:t> </a:t>
            </a:r>
            <a:r>
              <a:rPr lang="en-US" sz="2400" dirty="0" err="1" smtClean="0"/>
              <a:t>paralele</a:t>
            </a:r>
            <a:r>
              <a:rPr lang="en-US" sz="2400" dirty="0" smtClean="0"/>
              <a:t> cu </a:t>
            </a:r>
            <a:r>
              <a:rPr lang="en-US" sz="2400" dirty="0" err="1" smtClean="0"/>
              <a:t>axele</a:t>
            </a:r>
            <a:r>
              <a:rPr lang="en-US" sz="2400" dirty="0" smtClean="0"/>
              <a:t> </a:t>
            </a:r>
            <a:r>
              <a:rPr lang="en-US" sz="2400" dirty="0" err="1" smtClean="0"/>
              <a:t>imaginii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862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6619"/>
            <a:ext cx="4872971" cy="5662913"/>
          </a:xfrm>
        </p:spPr>
        <p:txBody>
          <a:bodyPr>
            <a:normAutofit/>
          </a:bodyPr>
          <a:lstStyle/>
          <a:p>
            <a:r>
              <a:rPr lang="en-US" sz="2800" dirty="0" err="1"/>
              <a:t>t</a:t>
            </a:r>
            <a:r>
              <a:rPr lang="en-US" sz="2800" dirty="0" err="1" smtClean="0"/>
              <a:t>răsături</a:t>
            </a:r>
            <a:r>
              <a:rPr lang="en-US" sz="2800" dirty="0" smtClean="0"/>
              <a:t> locale: </a:t>
            </a:r>
            <a:r>
              <a:rPr lang="en-US" sz="2800" dirty="0" err="1" smtClean="0"/>
              <a:t>detectare</a:t>
            </a:r>
            <a:r>
              <a:rPr lang="en-US" sz="2800" dirty="0" smtClean="0"/>
              <a:t> + </a:t>
            </a:r>
            <a:r>
              <a:rPr lang="en-US" sz="2800" dirty="0" err="1" smtClean="0"/>
              <a:t>descriere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err="1" smtClean="0"/>
              <a:t>detectorul</a:t>
            </a:r>
            <a:r>
              <a:rPr lang="en-US" sz="2800" dirty="0" smtClean="0"/>
              <a:t> Harris 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err="1" smtClean="0"/>
              <a:t>detectorul</a:t>
            </a:r>
            <a:r>
              <a:rPr lang="en-US" sz="2800" dirty="0" smtClean="0"/>
              <a:t> Harris Laplace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err="1" smtClean="0"/>
              <a:t>descriptorul</a:t>
            </a:r>
            <a:r>
              <a:rPr lang="en-US" sz="2800" dirty="0" smtClean="0"/>
              <a:t> SIFT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53975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err="1" smtClean="0"/>
              <a:t>Cursul</a:t>
            </a:r>
            <a:r>
              <a:rPr lang="en-US" sz="4400" dirty="0" smtClean="0"/>
              <a:t> de </a:t>
            </a:r>
            <a:r>
              <a:rPr lang="en-US" sz="4400" dirty="0" err="1" smtClean="0"/>
              <a:t>azi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295794" y="1004492"/>
            <a:ext cx="2250449" cy="1373106"/>
            <a:chOff x="838200" y="3429000"/>
            <a:chExt cx="3265714" cy="1905000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3429000"/>
              <a:ext cx="3265714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1999343" y="4009571"/>
              <a:ext cx="145143" cy="145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1563914" y="4590143"/>
              <a:ext cx="145143" cy="145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2144486" y="4880429"/>
              <a:ext cx="145143" cy="145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2725057" y="4445000"/>
              <a:ext cx="145143" cy="14514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19" name="Picture 4" descr="thresholded_v_score.jpg"/>
          <p:cNvPicPr>
            <a:picLocks noChangeAspect="1"/>
          </p:cNvPicPr>
          <p:nvPr/>
        </p:nvPicPr>
        <p:blipFill>
          <a:blip r:embed="rId4" cstate="print"/>
          <a:srcRect l="55833"/>
          <a:stretch>
            <a:fillRect/>
          </a:stretch>
        </p:blipFill>
        <p:spPr bwMode="auto">
          <a:xfrm>
            <a:off x="6349982" y="2617026"/>
            <a:ext cx="2196261" cy="146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Screen shot 2016-11-08 at 8.47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449" y="4281673"/>
            <a:ext cx="1229163" cy="1110615"/>
          </a:xfrm>
          <a:prstGeom prst="rect">
            <a:avLst/>
          </a:prstGeom>
        </p:spPr>
      </p:pic>
      <p:pic>
        <p:nvPicPr>
          <p:cNvPr id="21" name="Picture 20" descr="Screen shot 2016-11-08 at 8.47.5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73" y="4285685"/>
            <a:ext cx="1071624" cy="1114489"/>
          </a:xfrm>
          <a:prstGeom prst="rect">
            <a:avLst/>
          </a:prstGeom>
        </p:spPr>
      </p:pic>
      <p:grpSp>
        <p:nvGrpSpPr>
          <p:cNvPr id="22" name="Group 5"/>
          <p:cNvGrpSpPr>
            <a:grpSpLocks/>
          </p:cNvGrpSpPr>
          <p:nvPr/>
        </p:nvGrpSpPr>
        <p:grpSpPr bwMode="auto">
          <a:xfrm>
            <a:off x="4853793" y="5294644"/>
            <a:ext cx="4264593" cy="1578176"/>
            <a:chOff x="1381" y="2880"/>
            <a:chExt cx="3323" cy="1296"/>
          </a:xfrm>
        </p:grpSpPr>
        <p:grpSp>
          <p:nvGrpSpPr>
            <p:cNvPr id="23" name="Group 6"/>
            <p:cNvGrpSpPr>
              <a:grpSpLocks/>
            </p:cNvGrpSpPr>
            <p:nvPr/>
          </p:nvGrpSpPr>
          <p:grpSpPr bwMode="auto">
            <a:xfrm>
              <a:off x="1381" y="2880"/>
              <a:ext cx="3324" cy="1315"/>
              <a:chOff x="1056" y="2544"/>
              <a:chExt cx="4094" cy="1656"/>
            </a:xfrm>
          </p:grpSpPr>
          <p:pic>
            <p:nvPicPr>
              <p:cNvPr id="25" name="Picture 7" descr="descrip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r="56557" b="8105"/>
              <a:stretch>
                <a:fillRect/>
              </a:stretch>
            </p:blipFill>
            <p:spPr bwMode="auto">
              <a:xfrm>
                <a:off x="1056" y="2544"/>
                <a:ext cx="1505" cy="1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6" name="Group 8"/>
              <p:cNvGrpSpPr>
                <a:grpSpLocks/>
              </p:cNvGrpSpPr>
              <p:nvPr/>
            </p:nvGrpSpPr>
            <p:grpSpPr bwMode="auto">
              <a:xfrm>
                <a:off x="2725" y="2802"/>
                <a:ext cx="2425" cy="1398"/>
                <a:chOff x="2725" y="2802"/>
                <a:chExt cx="2425" cy="1398"/>
              </a:xfrm>
            </p:grpSpPr>
            <p:grpSp>
              <p:nvGrpSpPr>
                <p:cNvPr id="27" name="Group 9"/>
                <p:cNvGrpSpPr>
                  <a:grpSpLocks/>
                </p:cNvGrpSpPr>
                <p:nvPr/>
              </p:nvGrpSpPr>
              <p:grpSpPr bwMode="auto">
                <a:xfrm>
                  <a:off x="3455" y="2802"/>
                  <a:ext cx="1695" cy="1398"/>
                  <a:chOff x="4080" y="3573"/>
                  <a:chExt cx="1075" cy="699"/>
                </a:xfrm>
              </p:grpSpPr>
              <p:sp>
                <p:nvSpPr>
                  <p:cNvPr id="29" name="Freeform 10"/>
                  <p:cNvSpPr>
                    <a:spLocks/>
                  </p:cNvSpPr>
                  <p:nvPr/>
                </p:nvSpPr>
                <p:spPr bwMode="auto">
                  <a:xfrm>
                    <a:off x="4129" y="3573"/>
                    <a:ext cx="958" cy="11"/>
                  </a:xfrm>
                  <a:custGeom>
                    <a:avLst/>
                    <a:gdLst>
                      <a:gd name="T0" fmla="*/ 106 w 8621"/>
                      <a:gd name="T1" fmla="*/ 1 h 101"/>
                      <a:gd name="T2" fmla="*/ 106 w 8621"/>
                      <a:gd name="T3" fmla="*/ 0 h 101"/>
                      <a:gd name="T4" fmla="*/ 0 w 8621"/>
                      <a:gd name="T5" fmla="*/ 0 h 101"/>
                      <a:gd name="T6" fmla="*/ 0 w 8621"/>
                      <a:gd name="T7" fmla="*/ 1 h 101"/>
                      <a:gd name="T8" fmla="*/ 106 w 8621"/>
                      <a:gd name="T9" fmla="*/ 1 h 101"/>
                      <a:gd name="T10" fmla="*/ 105 w 8621"/>
                      <a:gd name="T11" fmla="*/ 1 h 101"/>
                      <a:gd name="T12" fmla="*/ 106 w 8621"/>
                      <a:gd name="T13" fmla="*/ 1 h 101"/>
                      <a:gd name="T14" fmla="*/ 106 w 8621"/>
                      <a:gd name="T15" fmla="*/ 0 h 101"/>
                      <a:gd name="T16" fmla="*/ 106 w 8621"/>
                      <a:gd name="T17" fmla="*/ 0 h 101"/>
                      <a:gd name="T18" fmla="*/ 106 w 8621"/>
                      <a:gd name="T19" fmla="*/ 1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1"/>
                      <a:gd name="T31" fmla="*/ 0 h 101"/>
                      <a:gd name="T32" fmla="*/ 8621 w 8621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1" h="101">
                        <a:moveTo>
                          <a:pt x="8621" y="51"/>
                        </a:moveTo>
                        <a:lnTo>
                          <a:pt x="8576" y="0"/>
                        </a:lnTo>
                        <a:lnTo>
                          <a:pt x="0" y="0"/>
                        </a:lnTo>
                        <a:lnTo>
                          <a:pt x="0" y="101"/>
                        </a:lnTo>
                        <a:lnTo>
                          <a:pt x="8576" y="101"/>
                        </a:lnTo>
                        <a:lnTo>
                          <a:pt x="8530" y="51"/>
                        </a:lnTo>
                        <a:lnTo>
                          <a:pt x="8621" y="51"/>
                        </a:lnTo>
                        <a:lnTo>
                          <a:pt x="8621" y="0"/>
                        </a:lnTo>
                        <a:lnTo>
                          <a:pt x="8576" y="0"/>
                        </a:lnTo>
                        <a:lnTo>
                          <a:pt x="8621" y="5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0" name="Freeform 11"/>
                  <p:cNvSpPr>
                    <a:spLocks/>
                  </p:cNvSpPr>
                  <p:nvPr/>
                </p:nvSpPr>
                <p:spPr bwMode="auto">
                  <a:xfrm>
                    <a:off x="5076" y="3579"/>
                    <a:ext cx="11" cy="545"/>
                  </a:xfrm>
                  <a:custGeom>
                    <a:avLst/>
                    <a:gdLst>
                      <a:gd name="T0" fmla="*/ 1 w 91"/>
                      <a:gd name="T1" fmla="*/ 54 h 5457"/>
                      <a:gd name="T2" fmla="*/ 1 w 91"/>
                      <a:gd name="T3" fmla="*/ 54 h 5457"/>
                      <a:gd name="T4" fmla="*/ 1 w 91"/>
                      <a:gd name="T5" fmla="*/ 0 h 5457"/>
                      <a:gd name="T6" fmla="*/ 0 w 91"/>
                      <a:gd name="T7" fmla="*/ 0 h 5457"/>
                      <a:gd name="T8" fmla="*/ 0 w 91"/>
                      <a:gd name="T9" fmla="*/ 54 h 5457"/>
                      <a:gd name="T10" fmla="*/ 1 w 91"/>
                      <a:gd name="T11" fmla="*/ 53 h 5457"/>
                      <a:gd name="T12" fmla="*/ 1 w 91"/>
                      <a:gd name="T13" fmla="*/ 54 h 5457"/>
                      <a:gd name="T14" fmla="*/ 1 w 91"/>
                      <a:gd name="T15" fmla="*/ 54 h 5457"/>
                      <a:gd name="T16" fmla="*/ 1 w 91"/>
                      <a:gd name="T17" fmla="*/ 54 h 5457"/>
                      <a:gd name="T18" fmla="*/ 1 w 91"/>
                      <a:gd name="T19" fmla="*/ 54 h 545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7"/>
                      <a:gd name="T32" fmla="*/ 91 w 91"/>
                      <a:gd name="T33" fmla="*/ 5457 h 545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7">
                        <a:moveTo>
                          <a:pt x="46" y="5457"/>
                        </a:moveTo>
                        <a:lnTo>
                          <a:pt x="91" y="5407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5407"/>
                        </a:lnTo>
                        <a:lnTo>
                          <a:pt x="46" y="5357"/>
                        </a:lnTo>
                        <a:lnTo>
                          <a:pt x="46" y="5457"/>
                        </a:lnTo>
                        <a:lnTo>
                          <a:pt x="91" y="5457"/>
                        </a:lnTo>
                        <a:lnTo>
                          <a:pt x="91" y="5407"/>
                        </a:lnTo>
                        <a:lnTo>
                          <a:pt x="46" y="5457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1" name="Freeform 12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958" cy="10"/>
                  </a:xfrm>
                  <a:custGeom>
                    <a:avLst/>
                    <a:gdLst>
                      <a:gd name="T0" fmla="*/ 0 w 8622"/>
                      <a:gd name="T1" fmla="*/ 1 h 100"/>
                      <a:gd name="T2" fmla="*/ 1 w 8622"/>
                      <a:gd name="T3" fmla="*/ 1 h 100"/>
                      <a:gd name="T4" fmla="*/ 106 w 8622"/>
                      <a:gd name="T5" fmla="*/ 1 h 100"/>
                      <a:gd name="T6" fmla="*/ 106 w 8622"/>
                      <a:gd name="T7" fmla="*/ 0 h 100"/>
                      <a:gd name="T8" fmla="*/ 1 w 8622"/>
                      <a:gd name="T9" fmla="*/ 0 h 100"/>
                      <a:gd name="T10" fmla="*/ 1 w 8622"/>
                      <a:gd name="T11" fmla="*/ 1 h 100"/>
                      <a:gd name="T12" fmla="*/ 0 w 8622"/>
                      <a:gd name="T13" fmla="*/ 1 h 100"/>
                      <a:gd name="T14" fmla="*/ 0 w 8622"/>
                      <a:gd name="T15" fmla="*/ 1 h 100"/>
                      <a:gd name="T16" fmla="*/ 1 w 8622"/>
                      <a:gd name="T17" fmla="*/ 1 h 100"/>
                      <a:gd name="T18" fmla="*/ 0 w 8622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2"/>
                      <a:gd name="T31" fmla="*/ 0 h 100"/>
                      <a:gd name="T32" fmla="*/ 8622 w 8622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2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8622" y="100"/>
                        </a:lnTo>
                        <a:lnTo>
                          <a:pt x="8622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3" name="Freeform 13"/>
                  <p:cNvSpPr>
                    <a:spLocks/>
                  </p:cNvSpPr>
                  <p:nvPr/>
                </p:nvSpPr>
                <p:spPr bwMode="auto">
                  <a:xfrm>
                    <a:off x="4124" y="3573"/>
                    <a:ext cx="10" cy="546"/>
                  </a:xfrm>
                  <a:custGeom>
                    <a:avLst/>
                    <a:gdLst>
                      <a:gd name="T0" fmla="*/ 1 w 91"/>
                      <a:gd name="T1" fmla="*/ 0 h 5458"/>
                      <a:gd name="T2" fmla="*/ 0 w 91"/>
                      <a:gd name="T3" fmla="*/ 1 h 5458"/>
                      <a:gd name="T4" fmla="*/ 0 w 91"/>
                      <a:gd name="T5" fmla="*/ 55 h 5458"/>
                      <a:gd name="T6" fmla="*/ 1 w 91"/>
                      <a:gd name="T7" fmla="*/ 55 h 5458"/>
                      <a:gd name="T8" fmla="*/ 1 w 91"/>
                      <a:gd name="T9" fmla="*/ 1 h 5458"/>
                      <a:gd name="T10" fmla="*/ 1 w 91"/>
                      <a:gd name="T11" fmla="*/ 1 h 5458"/>
                      <a:gd name="T12" fmla="*/ 1 w 91"/>
                      <a:gd name="T13" fmla="*/ 0 h 5458"/>
                      <a:gd name="T14" fmla="*/ 0 w 91"/>
                      <a:gd name="T15" fmla="*/ 0 h 5458"/>
                      <a:gd name="T16" fmla="*/ 0 w 91"/>
                      <a:gd name="T17" fmla="*/ 1 h 5458"/>
                      <a:gd name="T18" fmla="*/ 1 w 91"/>
                      <a:gd name="T19" fmla="*/ 0 h 54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8"/>
                      <a:gd name="T32" fmla="*/ 91 w 91"/>
                      <a:gd name="T33" fmla="*/ 5458 h 545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8">
                        <a:moveTo>
                          <a:pt x="46" y="0"/>
                        </a:moveTo>
                        <a:lnTo>
                          <a:pt x="0" y="51"/>
                        </a:lnTo>
                        <a:lnTo>
                          <a:pt x="0" y="5458"/>
                        </a:lnTo>
                        <a:lnTo>
                          <a:pt x="91" y="5458"/>
                        </a:lnTo>
                        <a:lnTo>
                          <a:pt x="91" y="51"/>
                        </a:lnTo>
                        <a:lnTo>
                          <a:pt x="46" y="101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1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4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129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5" name="Freeform 15"/>
                  <p:cNvSpPr>
                    <a:spLocks/>
                  </p:cNvSpPr>
                  <p:nvPr/>
                </p:nvSpPr>
                <p:spPr bwMode="auto">
                  <a:xfrm>
                    <a:off x="4129" y="3979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6" name="Freeform 16"/>
                  <p:cNvSpPr>
                    <a:spLocks/>
                  </p:cNvSpPr>
                  <p:nvPr/>
                </p:nvSpPr>
                <p:spPr bwMode="auto">
                  <a:xfrm>
                    <a:off x="4260" y="3984"/>
                    <a:ext cx="10" cy="140"/>
                  </a:xfrm>
                  <a:custGeom>
                    <a:avLst/>
                    <a:gdLst>
                      <a:gd name="T0" fmla="*/ 1 w 90"/>
                      <a:gd name="T1" fmla="*/ 14 h 1402"/>
                      <a:gd name="T2" fmla="*/ 1 w 90"/>
                      <a:gd name="T3" fmla="*/ 13 h 1402"/>
                      <a:gd name="T4" fmla="*/ 1 w 90"/>
                      <a:gd name="T5" fmla="*/ 0 h 1402"/>
                      <a:gd name="T6" fmla="*/ 0 w 90"/>
                      <a:gd name="T7" fmla="*/ 0 h 1402"/>
                      <a:gd name="T8" fmla="*/ 0 w 90"/>
                      <a:gd name="T9" fmla="*/ 13 h 1402"/>
                      <a:gd name="T10" fmla="*/ 1 w 90"/>
                      <a:gd name="T11" fmla="*/ 13 h 1402"/>
                      <a:gd name="T12" fmla="*/ 1 w 90"/>
                      <a:gd name="T13" fmla="*/ 14 h 1402"/>
                      <a:gd name="T14" fmla="*/ 1 w 90"/>
                      <a:gd name="T15" fmla="*/ 14 h 1402"/>
                      <a:gd name="T16" fmla="*/ 1 w 90"/>
                      <a:gd name="T17" fmla="*/ 13 h 1402"/>
                      <a:gd name="T18" fmla="*/ 1 w 90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1402"/>
                        </a:moveTo>
                        <a:lnTo>
                          <a:pt x="90" y="135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0" y="1402"/>
                        </a:lnTo>
                        <a:lnTo>
                          <a:pt x="90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7" name="Freeform 17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" name="Freeform 18"/>
                  <p:cNvSpPr>
                    <a:spLocks/>
                  </p:cNvSpPr>
                  <p:nvPr/>
                </p:nvSpPr>
                <p:spPr bwMode="auto">
                  <a:xfrm>
                    <a:off x="4124" y="3979"/>
                    <a:ext cx="10" cy="140"/>
                  </a:xfrm>
                  <a:custGeom>
                    <a:avLst/>
                    <a:gdLst>
                      <a:gd name="T0" fmla="*/ 1 w 91"/>
                      <a:gd name="T1" fmla="*/ 0 h 1402"/>
                      <a:gd name="T2" fmla="*/ 0 w 91"/>
                      <a:gd name="T3" fmla="*/ 0 h 1402"/>
                      <a:gd name="T4" fmla="*/ 0 w 91"/>
                      <a:gd name="T5" fmla="*/ 14 h 1402"/>
                      <a:gd name="T6" fmla="*/ 1 w 91"/>
                      <a:gd name="T7" fmla="*/ 14 h 1402"/>
                      <a:gd name="T8" fmla="*/ 1 w 91"/>
                      <a:gd name="T9" fmla="*/ 0 h 1402"/>
                      <a:gd name="T10" fmla="*/ 1 w 91"/>
                      <a:gd name="T11" fmla="*/ 1 h 1402"/>
                      <a:gd name="T12" fmla="*/ 1 w 91"/>
                      <a:gd name="T13" fmla="*/ 0 h 1402"/>
                      <a:gd name="T14" fmla="*/ 0 w 91"/>
                      <a:gd name="T15" fmla="*/ 0 h 1402"/>
                      <a:gd name="T16" fmla="*/ 0 w 91"/>
                      <a:gd name="T17" fmla="*/ 0 h 1402"/>
                      <a:gd name="T18" fmla="*/ 1 w 91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1" y="140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265" y="3714"/>
                    <a:ext cx="136" cy="40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40" name="Freeform 20"/>
                  <p:cNvSpPr>
                    <a:spLocks/>
                  </p:cNvSpPr>
                  <p:nvPr/>
                </p:nvSpPr>
                <p:spPr bwMode="auto">
                  <a:xfrm>
                    <a:off x="4265" y="370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41" name="Freeform 21"/>
                  <p:cNvSpPr>
                    <a:spLocks/>
                  </p:cNvSpPr>
                  <p:nvPr/>
                </p:nvSpPr>
                <p:spPr bwMode="auto">
                  <a:xfrm>
                    <a:off x="4396" y="3714"/>
                    <a:ext cx="10" cy="410"/>
                  </a:xfrm>
                  <a:custGeom>
                    <a:avLst/>
                    <a:gdLst>
                      <a:gd name="T0" fmla="*/ 1 w 92"/>
                      <a:gd name="T1" fmla="*/ 41 h 4106"/>
                      <a:gd name="T2" fmla="*/ 1 w 92"/>
                      <a:gd name="T3" fmla="*/ 40 h 4106"/>
                      <a:gd name="T4" fmla="*/ 1 w 92"/>
                      <a:gd name="T5" fmla="*/ 0 h 4106"/>
                      <a:gd name="T6" fmla="*/ 0 w 92"/>
                      <a:gd name="T7" fmla="*/ 0 h 4106"/>
                      <a:gd name="T8" fmla="*/ 0 w 92"/>
                      <a:gd name="T9" fmla="*/ 40 h 4106"/>
                      <a:gd name="T10" fmla="*/ 1 w 92"/>
                      <a:gd name="T11" fmla="*/ 40 h 4106"/>
                      <a:gd name="T12" fmla="*/ 1 w 92"/>
                      <a:gd name="T13" fmla="*/ 41 h 4106"/>
                      <a:gd name="T14" fmla="*/ 1 w 92"/>
                      <a:gd name="T15" fmla="*/ 41 h 4106"/>
                      <a:gd name="T16" fmla="*/ 1 w 92"/>
                      <a:gd name="T17" fmla="*/ 40 h 4106"/>
                      <a:gd name="T18" fmla="*/ 1 w 92"/>
                      <a:gd name="T19" fmla="*/ 41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4106"/>
                      <a:gd name="T32" fmla="*/ 92 w 92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4106">
                        <a:moveTo>
                          <a:pt x="46" y="4106"/>
                        </a:moveTo>
                        <a:lnTo>
                          <a:pt x="92" y="4056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4056"/>
                        </a:lnTo>
                        <a:lnTo>
                          <a:pt x="46" y="4006"/>
                        </a:lnTo>
                        <a:lnTo>
                          <a:pt x="46" y="4106"/>
                        </a:lnTo>
                        <a:lnTo>
                          <a:pt x="92" y="4106"/>
                        </a:lnTo>
                        <a:lnTo>
                          <a:pt x="92" y="4056"/>
                        </a:lnTo>
                        <a:lnTo>
                          <a:pt x="46" y="410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42" name="Freeform 22"/>
                  <p:cNvSpPr>
                    <a:spLocks/>
                  </p:cNvSpPr>
                  <p:nvPr/>
                </p:nvSpPr>
                <p:spPr bwMode="auto">
                  <a:xfrm>
                    <a:off x="4260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43" name="Freeform 23"/>
                  <p:cNvSpPr>
                    <a:spLocks/>
                  </p:cNvSpPr>
                  <p:nvPr/>
                </p:nvSpPr>
                <p:spPr bwMode="auto">
                  <a:xfrm>
                    <a:off x="4260" y="3709"/>
                    <a:ext cx="10" cy="410"/>
                  </a:xfrm>
                  <a:custGeom>
                    <a:avLst/>
                    <a:gdLst>
                      <a:gd name="T0" fmla="*/ 1 w 90"/>
                      <a:gd name="T1" fmla="*/ 0 h 4106"/>
                      <a:gd name="T2" fmla="*/ 0 w 90"/>
                      <a:gd name="T3" fmla="*/ 0 h 4106"/>
                      <a:gd name="T4" fmla="*/ 0 w 90"/>
                      <a:gd name="T5" fmla="*/ 41 h 4106"/>
                      <a:gd name="T6" fmla="*/ 1 w 90"/>
                      <a:gd name="T7" fmla="*/ 41 h 4106"/>
                      <a:gd name="T8" fmla="*/ 1 w 90"/>
                      <a:gd name="T9" fmla="*/ 0 h 4106"/>
                      <a:gd name="T10" fmla="*/ 1 w 90"/>
                      <a:gd name="T11" fmla="*/ 1 h 4106"/>
                      <a:gd name="T12" fmla="*/ 1 w 90"/>
                      <a:gd name="T13" fmla="*/ 0 h 4106"/>
                      <a:gd name="T14" fmla="*/ 0 w 90"/>
                      <a:gd name="T15" fmla="*/ 0 h 4106"/>
                      <a:gd name="T16" fmla="*/ 0 w 90"/>
                      <a:gd name="T17" fmla="*/ 0 h 4106"/>
                      <a:gd name="T18" fmla="*/ 1 w 90"/>
                      <a:gd name="T19" fmla="*/ 0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4106"/>
                      <a:gd name="T32" fmla="*/ 90 w 90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4106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4106"/>
                        </a:lnTo>
                        <a:lnTo>
                          <a:pt x="90" y="4106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44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849"/>
                    <a:ext cx="136" cy="27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45" name="Freeform 25"/>
                  <p:cNvSpPr>
                    <a:spLocks/>
                  </p:cNvSpPr>
                  <p:nvPr/>
                </p:nvSpPr>
                <p:spPr bwMode="auto">
                  <a:xfrm>
                    <a:off x="4396" y="3844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2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2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46" name="Freeform 26"/>
                  <p:cNvSpPr>
                    <a:spLocks/>
                  </p:cNvSpPr>
                  <p:nvPr/>
                </p:nvSpPr>
                <p:spPr bwMode="auto">
                  <a:xfrm>
                    <a:off x="4396" y="3849"/>
                    <a:ext cx="10" cy="275"/>
                  </a:xfrm>
                  <a:custGeom>
                    <a:avLst/>
                    <a:gdLst>
                      <a:gd name="T0" fmla="*/ 1 w 92"/>
                      <a:gd name="T1" fmla="*/ 26 h 2754"/>
                      <a:gd name="T2" fmla="*/ 1 w 92"/>
                      <a:gd name="T3" fmla="*/ 27 h 2754"/>
                      <a:gd name="T4" fmla="*/ 1 w 92"/>
                      <a:gd name="T5" fmla="*/ 0 h 2754"/>
                      <a:gd name="T6" fmla="*/ 0 w 92"/>
                      <a:gd name="T7" fmla="*/ 0 h 2754"/>
                      <a:gd name="T8" fmla="*/ 0 w 92"/>
                      <a:gd name="T9" fmla="*/ 27 h 2754"/>
                      <a:gd name="T10" fmla="*/ 1 w 92"/>
                      <a:gd name="T11" fmla="*/ 27 h 2754"/>
                      <a:gd name="T12" fmla="*/ 0 w 92"/>
                      <a:gd name="T13" fmla="*/ 27 h 2754"/>
                      <a:gd name="T14" fmla="*/ 0 w 92"/>
                      <a:gd name="T15" fmla="*/ 27 h 2754"/>
                      <a:gd name="T16" fmla="*/ 1 w 92"/>
                      <a:gd name="T17" fmla="*/ 27 h 2754"/>
                      <a:gd name="T18" fmla="*/ 1 w 92"/>
                      <a:gd name="T19" fmla="*/ 26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2754"/>
                      <a:gd name="T32" fmla="*/ 92 w 92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2754">
                        <a:moveTo>
                          <a:pt x="46" y="2654"/>
                        </a:moveTo>
                        <a:lnTo>
                          <a:pt x="92" y="2704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2704"/>
                        </a:lnTo>
                        <a:lnTo>
                          <a:pt x="46" y="2754"/>
                        </a:lnTo>
                        <a:lnTo>
                          <a:pt x="0" y="2704"/>
                        </a:lnTo>
                        <a:lnTo>
                          <a:pt x="0" y="2754"/>
                        </a:lnTo>
                        <a:lnTo>
                          <a:pt x="46" y="2754"/>
                        </a:lnTo>
                        <a:lnTo>
                          <a:pt x="46" y="2654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47" name="Freeform 27"/>
                  <p:cNvSpPr>
                    <a:spLocks/>
                  </p:cNvSpPr>
                  <p:nvPr/>
                </p:nvSpPr>
                <p:spPr bwMode="auto">
                  <a:xfrm>
                    <a:off x="4401" y="4114"/>
                    <a:ext cx="141" cy="10"/>
                  </a:xfrm>
                  <a:custGeom>
                    <a:avLst/>
                    <a:gdLst>
                      <a:gd name="T0" fmla="*/ 15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6 w 1270"/>
                      <a:gd name="T11" fmla="*/ 1 h 100"/>
                      <a:gd name="T12" fmla="*/ 15 w 1270"/>
                      <a:gd name="T13" fmla="*/ 1 h 100"/>
                      <a:gd name="T14" fmla="*/ 16 w 1270"/>
                      <a:gd name="T15" fmla="*/ 1 h 100"/>
                      <a:gd name="T16" fmla="*/ 16 w 1270"/>
                      <a:gd name="T17" fmla="*/ 1 h 100"/>
                      <a:gd name="T18" fmla="*/ 15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179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270" y="50"/>
                        </a:lnTo>
                        <a:lnTo>
                          <a:pt x="1225" y="100"/>
                        </a:lnTo>
                        <a:lnTo>
                          <a:pt x="1270" y="100"/>
                        </a:lnTo>
                        <a:lnTo>
                          <a:pt x="1270" y="50"/>
                        </a:lnTo>
                        <a:lnTo>
                          <a:pt x="1179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48" name="Freeform 28"/>
                  <p:cNvSpPr>
                    <a:spLocks/>
                  </p:cNvSpPr>
                  <p:nvPr/>
                </p:nvSpPr>
                <p:spPr bwMode="auto">
                  <a:xfrm>
                    <a:off x="4532" y="3844"/>
                    <a:ext cx="10" cy="275"/>
                  </a:xfrm>
                  <a:custGeom>
                    <a:avLst/>
                    <a:gdLst>
                      <a:gd name="T0" fmla="*/ 1 w 91"/>
                      <a:gd name="T1" fmla="*/ 1 h 2754"/>
                      <a:gd name="T2" fmla="*/ 0 w 91"/>
                      <a:gd name="T3" fmla="*/ 0 h 2754"/>
                      <a:gd name="T4" fmla="*/ 0 w 91"/>
                      <a:gd name="T5" fmla="*/ 27 h 2754"/>
                      <a:gd name="T6" fmla="*/ 1 w 91"/>
                      <a:gd name="T7" fmla="*/ 27 h 2754"/>
                      <a:gd name="T8" fmla="*/ 1 w 91"/>
                      <a:gd name="T9" fmla="*/ 0 h 2754"/>
                      <a:gd name="T10" fmla="*/ 1 w 91"/>
                      <a:gd name="T11" fmla="*/ 0 h 2754"/>
                      <a:gd name="T12" fmla="*/ 1 w 91"/>
                      <a:gd name="T13" fmla="*/ 0 h 2754"/>
                      <a:gd name="T14" fmla="*/ 1 w 91"/>
                      <a:gd name="T15" fmla="*/ 0 h 2754"/>
                      <a:gd name="T16" fmla="*/ 1 w 91"/>
                      <a:gd name="T17" fmla="*/ 0 h 2754"/>
                      <a:gd name="T18" fmla="*/ 1 w 91"/>
                      <a:gd name="T19" fmla="*/ 1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2754"/>
                      <a:gd name="T32" fmla="*/ 91 w 91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2754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2754"/>
                        </a:lnTo>
                        <a:lnTo>
                          <a:pt x="91" y="2754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49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37" y="4029"/>
                    <a:ext cx="136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50" name="Freeform 30"/>
                  <p:cNvSpPr>
                    <a:spLocks/>
                  </p:cNvSpPr>
                  <p:nvPr/>
                </p:nvSpPr>
                <p:spPr bwMode="auto">
                  <a:xfrm>
                    <a:off x="4537" y="4024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51" name="Freeform 31"/>
                  <p:cNvSpPr>
                    <a:spLocks/>
                  </p:cNvSpPr>
                  <p:nvPr/>
                </p:nvSpPr>
                <p:spPr bwMode="auto">
                  <a:xfrm>
                    <a:off x="4668" y="4029"/>
                    <a:ext cx="10" cy="95"/>
                  </a:xfrm>
                  <a:custGeom>
                    <a:avLst/>
                    <a:gdLst>
                      <a:gd name="T0" fmla="*/ 1 w 90"/>
                      <a:gd name="T1" fmla="*/ 9 h 952"/>
                      <a:gd name="T2" fmla="*/ 1 w 90"/>
                      <a:gd name="T3" fmla="*/ 9 h 952"/>
                      <a:gd name="T4" fmla="*/ 1 w 90"/>
                      <a:gd name="T5" fmla="*/ 0 h 952"/>
                      <a:gd name="T6" fmla="*/ 0 w 90"/>
                      <a:gd name="T7" fmla="*/ 0 h 952"/>
                      <a:gd name="T8" fmla="*/ 0 w 90"/>
                      <a:gd name="T9" fmla="*/ 9 h 952"/>
                      <a:gd name="T10" fmla="*/ 1 w 90"/>
                      <a:gd name="T11" fmla="*/ 8 h 952"/>
                      <a:gd name="T12" fmla="*/ 1 w 90"/>
                      <a:gd name="T13" fmla="*/ 9 h 952"/>
                      <a:gd name="T14" fmla="*/ 1 w 90"/>
                      <a:gd name="T15" fmla="*/ 9 h 952"/>
                      <a:gd name="T16" fmla="*/ 1 w 90"/>
                      <a:gd name="T17" fmla="*/ 9 h 952"/>
                      <a:gd name="T18" fmla="*/ 1 w 90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952"/>
                      <a:gd name="T32" fmla="*/ 90 w 90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952">
                        <a:moveTo>
                          <a:pt x="45" y="952"/>
                        </a:moveTo>
                        <a:lnTo>
                          <a:pt x="90" y="90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5" y="852"/>
                        </a:lnTo>
                        <a:lnTo>
                          <a:pt x="45" y="952"/>
                        </a:lnTo>
                        <a:lnTo>
                          <a:pt x="90" y="952"/>
                        </a:lnTo>
                        <a:lnTo>
                          <a:pt x="90" y="902"/>
                        </a:lnTo>
                        <a:lnTo>
                          <a:pt x="45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52" name="Freeform 32"/>
                  <p:cNvSpPr>
                    <a:spLocks/>
                  </p:cNvSpPr>
                  <p:nvPr/>
                </p:nvSpPr>
                <p:spPr bwMode="auto">
                  <a:xfrm>
                    <a:off x="4532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53" name="Freeform 33"/>
                  <p:cNvSpPr>
                    <a:spLocks/>
                  </p:cNvSpPr>
                  <p:nvPr/>
                </p:nvSpPr>
                <p:spPr bwMode="auto">
                  <a:xfrm>
                    <a:off x="4532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54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673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55" name="Freeform 35"/>
                  <p:cNvSpPr>
                    <a:spLocks/>
                  </p:cNvSpPr>
                  <p:nvPr/>
                </p:nvSpPr>
                <p:spPr bwMode="auto">
                  <a:xfrm>
                    <a:off x="4673" y="397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56" name="Freeform 36"/>
                  <p:cNvSpPr>
                    <a:spLocks/>
                  </p:cNvSpPr>
                  <p:nvPr/>
                </p:nvSpPr>
                <p:spPr bwMode="auto">
                  <a:xfrm>
                    <a:off x="4804" y="3984"/>
                    <a:ext cx="10" cy="140"/>
                  </a:xfrm>
                  <a:custGeom>
                    <a:avLst/>
                    <a:gdLst>
                      <a:gd name="T0" fmla="*/ 1 w 91"/>
                      <a:gd name="T1" fmla="*/ 14 h 1402"/>
                      <a:gd name="T2" fmla="*/ 1 w 91"/>
                      <a:gd name="T3" fmla="*/ 13 h 1402"/>
                      <a:gd name="T4" fmla="*/ 1 w 91"/>
                      <a:gd name="T5" fmla="*/ 0 h 1402"/>
                      <a:gd name="T6" fmla="*/ 0 w 91"/>
                      <a:gd name="T7" fmla="*/ 0 h 1402"/>
                      <a:gd name="T8" fmla="*/ 0 w 91"/>
                      <a:gd name="T9" fmla="*/ 13 h 1402"/>
                      <a:gd name="T10" fmla="*/ 1 w 91"/>
                      <a:gd name="T11" fmla="*/ 13 h 1402"/>
                      <a:gd name="T12" fmla="*/ 1 w 91"/>
                      <a:gd name="T13" fmla="*/ 14 h 1402"/>
                      <a:gd name="T14" fmla="*/ 1 w 91"/>
                      <a:gd name="T15" fmla="*/ 14 h 1402"/>
                      <a:gd name="T16" fmla="*/ 1 w 91"/>
                      <a:gd name="T17" fmla="*/ 13 h 1402"/>
                      <a:gd name="T18" fmla="*/ 1 w 91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5" y="1402"/>
                        </a:moveTo>
                        <a:lnTo>
                          <a:pt x="91" y="135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1" y="1402"/>
                        </a:lnTo>
                        <a:lnTo>
                          <a:pt x="91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57" name="Freeform 37"/>
                  <p:cNvSpPr>
                    <a:spLocks/>
                  </p:cNvSpPr>
                  <p:nvPr/>
                </p:nvSpPr>
                <p:spPr bwMode="auto">
                  <a:xfrm>
                    <a:off x="4668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58" name="Freeform 38"/>
                  <p:cNvSpPr>
                    <a:spLocks/>
                  </p:cNvSpPr>
                  <p:nvPr/>
                </p:nvSpPr>
                <p:spPr bwMode="auto">
                  <a:xfrm>
                    <a:off x="4668" y="3979"/>
                    <a:ext cx="10" cy="140"/>
                  </a:xfrm>
                  <a:custGeom>
                    <a:avLst/>
                    <a:gdLst>
                      <a:gd name="T0" fmla="*/ 1 w 90"/>
                      <a:gd name="T1" fmla="*/ 0 h 1402"/>
                      <a:gd name="T2" fmla="*/ 0 w 90"/>
                      <a:gd name="T3" fmla="*/ 0 h 1402"/>
                      <a:gd name="T4" fmla="*/ 0 w 90"/>
                      <a:gd name="T5" fmla="*/ 14 h 1402"/>
                      <a:gd name="T6" fmla="*/ 1 w 90"/>
                      <a:gd name="T7" fmla="*/ 14 h 1402"/>
                      <a:gd name="T8" fmla="*/ 1 w 90"/>
                      <a:gd name="T9" fmla="*/ 0 h 1402"/>
                      <a:gd name="T10" fmla="*/ 1 w 90"/>
                      <a:gd name="T11" fmla="*/ 1 h 1402"/>
                      <a:gd name="T12" fmla="*/ 1 w 90"/>
                      <a:gd name="T13" fmla="*/ 0 h 1402"/>
                      <a:gd name="T14" fmla="*/ 0 w 90"/>
                      <a:gd name="T15" fmla="*/ 0 h 1402"/>
                      <a:gd name="T16" fmla="*/ 0 w 90"/>
                      <a:gd name="T17" fmla="*/ 0 h 1402"/>
                      <a:gd name="T18" fmla="*/ 1 w 90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0" y="1402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59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809" y="4074"/>
                    <a:ext cx="136" cy="4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60" name="Freeform 40"/>
                  <p:cNvSpPr>
                    <a:spLocks/>
                  </p:cNvSpPr>
                  <p:nvPr/>
                </p:nvSpPr>
                <p:spPr bwMode="auto">
                  <a:xfrm>
                    <a:off x="4804" y="4069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1" y="50"/>
                        </a:moveTo>
                        <a:lnTo>
                          <a:pt x="45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5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61" name="Freeform 41"/>
                  <p:cNvSpPr>
                    <a:spLocks/>
                  </p:cNvSpPr>
                  <p:nvPr/>
                </p:nvSpPr>
                <p:spPr bwMode="auto">
                  <a:xfrm>
                    <a:off x="4804" y="4074"/>
                    <a:ext cx="10" cy="50"/>
                  </a:xfrm>
                  <a:custGeom>
                    <a:avLst/>
                    <a:gdLst>
                      <a:gd name="T0" fmla="*/ 1 w 91"/>
                      <a:gd name="T1" fmla="*/ 4 h 501"/>
                      <a:gd name="T2" fmla="*/ 1 w 91"/>
                      <a:gd name="T3" fmla="*/ 4 h 501"/>
                      <a:gd name="T4" fmla="*/ 1 w 91"/>
                      <a:gd name="T5" fmla="*/ 0 h 501"/>
                      <a:gd name="T6" fmla="*/ 0 w 91"/>
                      <a:gd name="T7" fmla="*/ 0 h 501"/>
                      <a:gd name="T8" fmla="*/ 0 w 91"/>
                      <a:gd name="T9" fmla="*/ 4 h 501"/>
                      <a:gd name="T10" fmla="*/ 1 w 91"/>
                      <a:gd name="T11" fmla="*/ 5 h 501"/>
                      <a:gd name="T12" fmla="*/ 0 w 91"/>
                      <a:gd name="T13" fmla="*/ 4 h 501"/>
                      <a:gd name="T14" fmla="*/ 0 w 91"/>
                      <a:gd name="T15" fmla="*/ 5 h 501"/>
                      <a:gd name="T16" fmla="*/ 1 w 91"/>
                      <a:gd name="T17" fmla="*/ 5 h 501"/>
                      <a:gd name="T18" fmla="*/ 1 w 91"/>
                      <a:gd name="T19" fmla="*/ 4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5" y="401"/>
                        </a:moveTo>
                        <a:lnTo>
                          <a:pt x="91" y="45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451"/>
                        </a:lnTo>
                        <a:lnTo>
                          <a:pt x="45" y="501"/>
                        </a:lnTo>
                        <a:lnTo>
                          <a:pt x="0" y="451"/>
                        </a:lnTo>
                        <a:lnTo>
                          <a:pt x="0" y="501"/>
                        </a:lnTo>
                        <a:lnTo>
                          <a:pt x="45" y="501"/>
                        </a:lnTo>
                        <a:lnTo>
                          <a:pt x="45" y="40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62" name="Freeform 42"/>
                  <p:cNvSpPr>
                    <a:spLocks/>
                  </p:cNvSpPr>
                  <p:nvPr/>
                </p:nvSpPr>
                <p:spPr bwMode="auto">
                  <a:xfrm>
                    <a:off x="4809" y="4114"/>
                    <a:ext cx="141" cy="10"/>
                  </a:xfrm>
                  <a:custGeom>
                    <a:avLst/>
                    <a:gdLst>
                      <a:gd name="T0" fmla="*/ 15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6 w 1271"/>
                      <a:gd name="T11" fmla="*/ 1 h 100"/>
                      <a:gd name="T12" fmla="*/ 15 w 1271"/>
                      <a:gd name="T13" fmla="*/ 1 h 100"/>
                      <a:gd name="T14" fmla="*/ 16 w 1271"/>
                      <a:gd name="T15" fmla="*/ 1 h 100"/>
                      <a:gd name="T16" fmla="*/ 16 w 1271"/>
                      <a:gd name="T17" fmla="*/ 1 h 100"/>
                      <a:gd name="T18" fmla="*/ 15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180" y="50"/>
                        </a:moveTo>
                        <a:lnTo>
                          <a:pt x="1226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6" y="100"/>
                        </a:lnTo>
                        <a:lnTo>
                          <a:pt x="1271" y="50"/>
                        </a:lnTo>
                        <a:lnTo>
                          <a:pt x="1226" y="100"/>
                        </a:lnTo>
                        <a:lnTo>
                          <a:pt x="1271" y="100"/>
                        </a:lnTo>
                        <a:lnTo>
                          <a:pt x="1271" y="50"/>
                        </a:lnTo>
                        <a:lnTo>
                          <a:pt x="118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63" name="Freeform 43"/>
                  <p:cNvSpPr>
                    <a:spLocks/>
                  </p:cNvSpPr>
                  <p:nvPr/>
                </p:nvSpPr>
                <p:spPr bwMode="auto">
                  <a:xfrm>
                    <a:off x="4940" y="4069"/>
                    <a:ext cx="10" cy="50"/>
                  </a:xfrm>
                  <a:custGeom>
                    <a:avLst/>
                    <a:gdLst>
                      <a:gd name="T0" fmla="*/ 1 w 91"/>
                      <a:gd name="T1" fmla="*/ 1 h 501"/>
                      <a:gd name="T2" fmla="*/ 0 w 91"/>
                      <a:gd name="T3" fmla="*/ 0 h 501"/>
                      <a:gd name="T4" fmla="*/ 0 w 91"/>
                      <a:gd name="T5" fmla="*/ 5 h 501"/>
                      <a:gd name="T6" fmla="*/ 1 w 91"/>
                      <a:gd name="T7" fmla="*/ 5 h 501"/>
                      <a:gd name="T8" fmla="*/ 1 w 91"/>
                      <a:gd name="T9" fmla="*/ 0 h 501"/>
                      <a:gd name="T10" fmla="*/ 1 w 91"/>
                      <a:gd name="T11" fmla="*/ 0 h 501"/>
                      <a:gd name="T12" fmla="*/ 1 w 91"/>
                      <a:gd name="T13" fmla="*/ 0 h 501"/>
                      <a:gd name="T14" fmla="*/ 1 w 91"/>
                      <a:gd name="T15" fmla="*/ 0 h 501"/>
                      <a:gd name="T16" fmla="*/ 1 w 91"/>
                      <a:gd name="T17" fmla="*/ 0 h 501"/>
                      <a:gd name="T18" fmla="*/ 1 w 91"/>
                      <a:gd name="T19" fmla="*/ 1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501"/>
                        </a:lnTo>
                        <a:lnTo>
                          <a:pt x="91" y="501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64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945" y="4029"/>
                    <a:ext cx="137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65" name="Freeform 45"/>
                  <p:cNvSpPr>
                    <a:spLocks/>
                  </p:cNvSpPr>
                  <p:nvPr/>
                </p:nvSpPr>
                <p:spPr bwMode="auto">
                  <a:xfrm>
                    <a:off x="4945" y="4024"/>
                    <a:ext cx="142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66" name="Freeform 46"/>
                  <p:cNvSpPr>
                    <a:spLocks/>
                  </p:cNvSpPr>
                  <p:nvPr/>
                </p:nvSpPr>
                <p:spPr bwMode="auto">
                  <a:xfrm>
                    <a:off x="5076" y="4029"/>
                    <a:ext cx="11" cy="95"/>
                  </a:xfrm>
                  <a:custGeom>
                    <a:avLst/>
                    <a:gdLst>
                      <a:gd name="T0" fmla="*/ 1 w 91"/>
                      <a:gd name="T1" fmla="*/ 9 h 952"/>
                      <a:gd name="T2" fmla="*/ 1 w 91"/>
                      <a:gd name="T3" fmla="*/ 9 h 952"/>
                      <a:gd name="T4" fmla="*/ 1 w 91"/>
                      <a:gd name="T5" fmla="*/ 0 h 952"/>
                      <a:gd name="T6" fmla="*/ 0 w 91"/>
                      <a:gd name="T7" fmla="*/ 0 h 952"/>
                      <a:gd name="T8" fmla="*/ 0 w 91"/>
                      <a:gd name="T9" fmla="*/ 9 h 952"/>
                      <a:gd name="T10" fmla="*/ 1 w 91"/>
                      <a:gd name="T11" fmla="*/ 8 h 952"/>
                      <a:gd name="T12" fmla="*/ 1 w 91"/>
                      <a:gd name="T13" fmla="*/ 9 h 952"/>
                      <a:gd name="T14" fmla="*/ 1 w 91"/>
                      <a:gd name="T15" fmla="*/ 9 h 952"/>
                      <a:gd name="T16" fmla="*/ 1 w 91"/>
                      <a:gd name="T17" fmla="*/ 9 h 952"/>
                      <a:gd name="T18" fmla="*/ 1 w 91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952"/>
                        </a:moveTo>
                        <a:lnTo>
                          <a:pt x="91" y="90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6" y="852"/>
                        </a:lnTo>
                        <a:lnTo>
                          <a:pt x="46" y="952"/>
                        </a:lnTo>
                        <a:lnTo>
                          <a:pt x="91" y="952"/>
                        </a:lnTo>
                        <a:lnTo>
                          <a:pt x="91" y="902"/>
                        </a:lnTo>
                        <a:lnTo>
                          <a:pt x="46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67" name="Freeform 47"/>
                  <p:cNvSpPr>
                    <a:spLocks/>
                  </p:cNvSpPr>
                  <p:nvPr/>
                </p:nvSpPr>
                <p:spPr bwMode="auto">
                  <a:xfrm>
                    <a:off x="4940" y="4114"/>
                    <a:ext cx="142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68" name="Freeform 48"/>
                  <p:cNvSpPr>
                    <a:spLocks/>
                  </p:cNvSpPr>
                  <p:nvPr/>
                </p:nvSpPr>
                <p:spPr bwMode="auto">
                  <a:xfrm>
                    <a:off x="4940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69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4160"/>
                    <a:ext cx="52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0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0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5036" y="4145"/>
                    <a:ext cx="53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2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1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5104" y="4133"/>
                    <a:ext cx="51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Symbol" pitchFamily="18" charset="2"/>
                        <a:cs typeface="Arial" pitchFamily="34" charset="0"/>
                      </a:rPr>
                      <a:t>p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2" name="Freeform 52"/>
                  <p:cNvSpPr>
                    <a:spLocks/>
                  </p:cNvSpPr>
                  <p:nvPr/>
                </p:nvSpPr>
                <p:spPr bwMode="auto">
                  <a:xfrm>
                    <a:off x="4329" y="4153"/>
                    <a:ext cx="53" cy="47"/>
                  </a:xfrm>
                  <a:custGeom>
                    <a:avLst/>
                    <a:gdLst>
                      <a:gd name="T0" fmla="*/ 6 w 474"/>
                      <a:gd name="T1" fmla="*/ 5 h 476"/>
                      <a:gd name="T2" fmla="*/ 3 w 474"/>
                      <a:gd name="T3" fmla="*/ 0 h 476"/>
                      <a:gd name="T4" fmla="*/ 0 w 474"/>
                      <a:gd name="T5" fmla="*/ 5 h 476"/>
                      <a:gd name="T6" fmla="*/ 6 w 474"/>
                      <a:gd name="T7" fmla="*/ 5 h 476"/>
                      <a:gd name="T8" fmla="*/ 3 w 474"/>
                      <a:gd name="T9" fmla="*/ 0 h 476"/>
                      <a:gd name="T10" fmla="*/ 6 w 474"/>
                      <a:gd name="T11" fmla="*/ 5 h 47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74"/>
                      <a:gd name="T19" fmla="*/ 0 h 476"/>
                      <a:gd name="T20" fmla="*/ 474 w 474"/>
                      <a:gd name="T21" fmla="*/ 476 h 47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74" h="476">
                        <a:moveTo>
                          <a:pt x="474" y="476"/>
                        </a:moveTo>
                        <a:lnTo>
                          <a:pt x="238" y="0"/>
                        </a:lnTo>
                        <a:lnTo>
                          <a:pt x="0" y="476"/>
                        </a:lnTo>
                        <a:lnTo>
                          <a:pt x="474" y="476"/>
                        </a:lnTo>
                        <a:lnTo>
                          <a:pt x="238" y="0"/>
                        </a:lnTo>
                        <a:lnTo>
                          <a:pt x="474" y="47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73" name="Freeform 53"/>
                  <p:cNvSpPr>
                    <a:spLocks/>
                  </p:cNvSpPr>
                  <p:nvPr/>
                </p:nvSpPr>
                <p:spPr bwMode="auto">
                  <a:xfrm>
                    <a:off x="4350" y="4196"/>
                    <a:ext cx="11" cy="76"/>
                  </a:xfrm>
                  <a:custGeom>
                    <a:avLst/>
                    <a:gdLst>
                      <a:gd name="T0" fmla="*/ 1 w 91"/>
                      <a:gd name="T1" fmla="*/ 8 h 760"/>
                      <a:gd name="T2" fmla="*/ 1 w 91"/>
                      <a:gd name="T3" fmla="*/ 8 h 760"/>
                      <a:gd name="T4" fmla="*/ 1 w 91"/>
                      <a:gd name="T5" fmla="*/ 0 h 760"/>
                      <a:gd name="T6" fmla="*/ 0 w 91"/>
                      <a:gd name="T7" fmla="*/ 0 h 760"/>
                      <a:gd name="T8" fmla="*/ 0 w 91"/>
                      <a:gd name="T9" fmla="*/ 8 h 760"/>
                      <a:gd name="T10" fmla="*/ 1 w 91"/>
                      <a:gd name="T11" fmla="*/ 8 h 7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1"/>
                      <a:gd name="T19" fmla="*/ 0 h 760"/>
                      <a:gd name="T20" fmla="*/ 91 w 91"/>
                      <a:gd name="T21" fmla="*/ 760 h 76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1" h="760">
                        <a:moveTo>
                          <a:pt x="46" y="760"/>
                        </a:moveTo>
                        <a:lnTo>
                          <a:pt x="91" y="76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760"/>
                        </a:lnTo>
                        <a:lnTo>
                          <a:pt x="46" y="76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28" name="AutoShape 54"/>
                <p:cNvSpPr>
                  <a:spLocks noChangeArrowheads="1"/>
                </p:cNvSpPr>
                <p:nvPr/>
              </p:nvSpPr>
              <p:spPr bwMode="auto">
                <a:xfrm>
                  <a:off x="2725" y="3063"/>
                  <a:ext cx="539" cy="540"/>
                </a:xfrm>
                <a:prstGeom prst="rightArrow">
                  <a:avLst>
                    <a:gd name="adj1" fmla="val 50000"/>
                    <a:gd name="adj2" fmla="val 25000"/>
                  </a:avLst>
                </a:prstGeom>
                <a:solidFill>
                  <a:srgbClr val="FF9900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24" name="Rectangle 55"/>
            <p:cNvSpPr>
              <a:spLocks noChangeArrowheads="1"/>
            </p:cNvSpPr>
            <p:nvPr/>
          </p:nvSpPr>
          <p:spPr bwMode="auto">
            <a:xfrm>
              <a:off x="3571" y="3975"/>
              <a:ext cx="221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37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Ce</a:t>
            </a:r>
            <a:r>
              <a:rPr lang="en-US" sz="4000" dirty="0" smtClean="0"/>
              <a:t> ne </a:t>
            </a:r>
            <a:r>
              <a:rPr lang="en-US" sz="4000" dirty="0" err="1" smtClean="0"/>
              <a:t>spune</a:t>
            </a:r>
            <a:r>
              <a:rPr lang="en-US" sz="4000" dirty="0" smtClean="0"/>
              <a:t> </a:t>
            </a:r>
            <a:r>
              <a:rPr lang="en-US" sz="4000" dirty="0" err="1" smtClean="0"/>
              <a:t>matricea</a:t>
            </a:r>
            <a:r>
              <a:rPr lang="en-US" sz="4000" dirty="0" smtClean="0"/>
              <a:t> M?</a:t>
            </a:r>
            <a:endParaRPr lang="en-US" sz="40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861378"/>
              </p:ext>
            </p:extLst>
          </p:nvPr>
        </p:nvGraphicFramePr>
        <p:xfrm>
          <a:off x="4116295" y="1419047"/>
          <a:ext cx="4138612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20" name="Equation" r:id="rId4" imgW="1612900" imgH="914400" progId="Equation.3">
                  <p:embed/>
                </p:oleObj>
              </mc:Choice>
              <mc:Fallback>
                <p:oleObj name="Equation" r:id="rId4" imgW="1612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295" y="1419047"/>
                        <a:ext cx="4138612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38257"/>
              </p:ext>
            </p:extLst>
          </p:nvPr>
        </p:nvGraphicFramePr>
        <p:xfrm>
          <a:off x="5080000" y="3957638"/>
          <a:ext cx="2508250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21" name="Equation" r:id="rId6" imgW="977900" imgH="495300" progId="Equation.3">
                  <p:embed/>
                </p:oleObj>
              </mc:Choice>
              <mc:Fallback>
                <p:oleObj name="Equation" r:id="rId6" imgW="9779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3957638"/>
                        <a:ext cx="2508250" cy="127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8769" y="5255097"/>
            <a:ext cx="770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Valorile</a:t>
            </a:r>
            <a:r>
              <a:rPr lang="en-US" dirty="0" smtClean="0"/>
              <a:t> </a:t>
            </a:r>
            <a:r>
              <a:rPr lang="en-US" dirty="0" err="1" smtClean="0"/>
              <a:t>proprii</a:t>
            </a:r>
            <a:r>
              <a:rPr lang="en-US" dirty="0" smtClean="0"/>
              <a:t> ale </a:t>
            </a:r>
            <a:r>
              <a:rPr lang="en-US" dirty="0" err="1" smtClean="0"/>
              <a:t>lui</a:t>
            </a:r>
            <a:r>
              <a:rPr lang="en-US" dirty="0" smtClean="0"/>
              <a:t> M = </a:t>
            </a:r>
            <a:r>
              <a:rPr lang="en-US" dirty="0" err="1" smtClean="0"/>
              <a:t>soluțiile</a:t>
            </a:r>
            <a:r>
              <a:rPr lang="en-US" dirty="0" smtClean="0"/>
              <a:t> </a:t>
            </a:r>
            <a:r>
              <a:rPr lang="en-US" dirty="0" err="1" smtClean="0"/>
              <a:t>ecuației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(M – λI</a:t>
            </a:r>
            <a:r>
              <a:rPr lang="en-US" baseline="-25000" dirty="0" smtClean="0"/>
              <a:t>2</a:t>
            </a:r>
            <a:r>
              <a:rPr lang="en-US" dirty="0" smtClean="0"/>
              <a:t>) = 0 </a:t>
            </a:r>
            <a:r>
              <a:rPr lang="en-US" dirty="0" err="1" smtClean="0"/>
              <a:t>sunt</a:t>
            </a:r>
            <a:r>
              <a:rPr lang="en-US" dirty="0" smtClean="0"/>
              <a:t> λ</a:t>
            </a:r>
            <a:r>
              <a:rPr lang="en-US" baseline="-25000" dirty="0" smtClean="0"/>
              <a:t>1</a:t>
            </a:r>
            <a:r>
              <a:rPr lang="en-US" dirty="0" smtClean="0"/>
              <a:t> &gt;&gt; 0, λ</a:t>
            </a:r>
            <a:r>
              <a:rPr lang="en-US" baseline="-25000" dirty="0" smtClean="0"/>
              <a:t>2 </a:t>
            </a:r>
            <a:r>
              <a:rPr lang="en-US" dirty="0"/>
              <a:t>≈ 0</a:t>
            </a:r>
          </a:p>
        </p:txBody>
      </p:sp>
      <p:grpSp>
        <p:nvGrpSpPr>
          <p:cNvPr id="26" name="Group 29"/>
          <p:cNvGrpSpPr>
            <a:grpSpLocks/>
          </p:cNvGrpSpPr>
          <p:nvPr/>
        </p:nvGrpSpPr>
        <p:grpSpPr bwMode="auto">
          <a:xfrm>
            <a:off x="759010" y="1389165"/>
            <a:ext cx="2819400" cy="3517900"/>
            <a:chOff x="2160" y="1824"/>
            <a:chExt cx="1776" cy="2216"/>
          </a:xfrm>
        </p:grpSpPr>
        <p:pic>
          <p:nvPicPr>
            <p:cNvPr id="27" name="Picture 8" descr="corn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2160" y="3284"/>
              <a:ext cx="1776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</a:t>
              </a:r>
              <a:r>
                <a:rPr lang="en-US" sz="2400" dirty="0" err="1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muchie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 dirty="0"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 dirty="0" err="1">
                  <a:latin typeface="Calibri (Body)"/>
                  <a:cs typeface="Calibri (Body)"/>
                </a:rPr>
                <a:t>nicio</a:t>
              </a:r>
              <a:r>
                <a:rPr lang="en-US" sz="2400" dirty="0">
                  <a:latin typeface="Calibri (Body)"/>
                  <a:cs typeface="Calibri (Body)"/>
                </a:rPr>
                <a:t> </a:t>
              </a:r>
              <a:r>
                <a:rPr lang="en-US" sz="2400" dirty="0" err="1">
                  <a:latin typeface="Calibri (Body)"/>
                  <a:cs typeface="Calibri (Body)"/>
                </a:rPr>
                <a:t>schimbare</a:t>
              </a:r>
              <a:r>
                <a:rPr lang="en-US" sz="2400" dirty="0">
                  <a:latin typeface="Calibri (Body)"/>
                  <a:cs typeface="Calibri (Body)"/>
                </a:rPr>
                <a:t> </a:t>
              </a:r>
              <a:r>
                <a:rPr lang="en-US" sz="2400" dirty="0" err="1">
                  <a:latin typeface="Calibri (Body)"/>
                  <a:cs typeface="Calibri (Body)"/>
                </a:rPr>
                <a:t>în</a:t>
              </a:r>
              <a:r>
                <a:rPr lang="en-US" sz="2400" dirty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direcția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muchiei</a:t>
              </a:r>
              <a:endParaRPr lang="ru-RU" sz="2400" dirty="0">
                <a:latin typeface="Calibri (Body)"/>
                <a:cs typeface="Calibri (Body)"/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746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Ce</a:t>
            </a:r>
            <a:r>
              <a:rPr lang="en-US" sz="4000" dirty="0" smtClean="0"/>
              <a:t> ne </a:t>
            </a:r>
            <a:r>
              <a:rPr lang="en-US" sz="4000" dirty="0" err="1" smtClean="0"/>
              <a:t>spune</a:t>
            </a:r>
            <a:r>
              <a:rPr lang="en-US" sz="4000" dirty="0" smtClean="0"/>
              <a:t> </a:t>
            </a:r>
            <a:r>
              <a:rPr lang="en-US" sz="4000" dirty="0" err="1" smtClean="0"/>
              <a:t>matricea</a:t>
            </a:r>
            <a:r>
              <a:rPr lang="en-US" sz="4000" dirty="0" smtClean="0"/>
              <a:t> M?</a:t>
            </a:r>
            <a:endParaRPr lang="en-US" sz="40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206816"/>
              </p:ext>
            </p:extLst>
          </p:nvPr>
        </p:nvGraphicFramePr>
        <p:xfrm>
          <a:off x="4116295" y="1419047"/>
          <a:ext cx="4138612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44" name="Equation" r:id="rId4" imgW="1612900" imgH="914400" progId="Equation.3">
                  <p:embed/>
                </p:oleObj>
              </mc:Choice>
              <mc:Fallback>
                <p:oleObj name="Equation" r:id="rId4" imgW="1612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295" y="1419047"/>
                        <a:ext cx="4138612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136487"/>
              </p:ext>
            </p:extLst>
          </p:nvPr>
        </p:nvGraphicFramePr>
        <p:xfrm>
          <a:off x="4949825" y="3860800"/>
          <a:ext cx="2770188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45" name="Equation" r:id="rId6" imgW="1079500" imgH="571500" progId="Equation.3">
                  <p:embed/>
                </p:oleObj>
              </mc:Choice>
              <mc:Fallback>
                <p:oleObj name="Equation" r:id="rId6" imgW="10795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3860800"/>
                        <a:ext cx="2770188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8769" y="5255097"/>
            <a:ext cx="770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Valorile</a:t>
            </a:r>
            <a:r>
              <a:rPr lang="en-US" dirty="0" smtClean="0"/>
              <a:t> </a:t>
            </a:r>
            <a:r>
              <a:rPr lang="en-US" dirty="0" err="1" smtClean="0"/>
              <a:t>proprii</a:t>
            </a:r>
            <a:r>
              <a:rPr lang="en-US" dirty="0" smtClean="0"/>
              <a:t> ale </a:t>
            </a:r>
            <a:r>
              <a:rPr lang="en-US" dirty="0" err="1" smtClean="0"/>
              <a:t>lui</a:t>
            </a:r>
            <a:r>
              <a:rPr lang="en-US" dirty="0" smtClean="0"/>
              <a:t> M = </a:t>
            </a:r>
            <a:r>
              <a:rPr lang="en-US" dirty="0" err="1" smtClean="0"/>
              <a:t>soluțiile</a:t>
            </a:r>
            <a:r>
              <a:rPr lang="en-US" dirty="0" smtClean="0"/>
              <a:t> </a:t>
            </a:r>
            <a:r>
              <a:rPr lang="en-US" dirty="0" err="1" smtClean="0"/>
              <a:t>ecuației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(M – λI</a:t>
            </a:r>
            <a:r>
              <a:rPr lang="en-US" baseline="-25000" dirty="0" smtClean="0"/>
              <a:t>2</a:t>
            </a:r>
            <a:r>
              <a:rPr lang="en-US" dirty="0" smtClean="0"/>
              <a:t>) = 0 </a:t>
            </a:r>
            <a:r>
              <a:rPr lang="en-US" dirty="0" err="1" smtClean="0"/>
              <a:t>sunt</a:t>
            </a:r>
            <a:r>
              <a:rPr lang="en-US" dirty="0" smtClean="0"/>
              <a:t> λ</a:t>
            </a:r>
            <a:r>
              <a:rPr lang="en-US" baseline="-25000" dirty="0" smtClean="0"/>
              <a:t>1</a:t>
            </a:r>
            <a:r>
              <a:rPr lang="en-US" dirty="0" smtClean="0"/>
              <a:t>, λ</a:t>
            </a:r>
            <a:r>
              <a:rPr lang="en-US" baseline="-25000" dirty="0" smtClean="0"/>
              <a:t>2 </a:t>
            </a:r>
            <a:r>
              <a:rPr lang="en-US" dirty="0" smtClean="0"/>
              <a:t>&gt;&gt; </a:t>
            </a:r>
            <a:r>
              <a:rPr lang="en-US" dirty="0"/>
              <a:t>0</a:t>
            </a:r>
          </a:p>
        </p:txBody>
      </p:sp>
      <p:grpSp>
        <p:nvGrpSpPr>
          <p:cNvPr id="21" name="Group 30"/>
          <p:cNvGrpSpPr>
            <a:grpSpLocks/>
          </p:cNvGrpSpPr>
          <p:nvPr/>
        </p:nvGrpSpPr>
        <p:grpSpPr bwMode="auto">
          <a:xfrm>
            <a:off x="389124" y="1367309"/>
            <a:ext cx="3451226" cy="3517900"/>
            <a:chOff x="3559" y="1824"/>
            <a:chExt cx="2174" cy="2216"/>
          </a:xfrm>
        </p:grpSpPr>
        <p:pic>
          <p:nvPicPr>
            <p:cNvPr id="22" name="Picture 9" descr="corn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3" name="Text Box 12"/>
            <p:cNvSpPr txBox="1">
              <a:spLocks noChangeArrowheads="1"/>
            </p:cNvSpPr>
            <p:nvPr/>
          </p:nvSpPr>
          <p:spPr bwMode="auto">
            <a:xfrm>
              <a:off x="3559" y="3284"/>
              <a:ext cx="2174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sz="2400" dirty="0">
                  <a:solidFill>
                    <a:srgbClr val="003399"/>
                  </a:solidFill>
                  <a:latin typeface="Calibri (Body)"/>
                  <a:cs typeface="Calibri (Body)"/>
                </a:rPr>
                <a:t>“</a:t>
              </a:r>
              <a:r>
                <a:rPr lang="en-US" sz="2400" dirty="0" err="1" smtClean="0">
                  <a:solidFill>
                    <a:srgbClr val="003399"/>
                  </a:solidFill>
                  <a:latin typeface="Calibri (Body)"/>
                  <a:cs typeface="Calibri (Body)"/>
                </a:rPr>
                <a:t>colț</a:t>
              </a:r>
              <a:r>
                <a:rPr lang="en-US" sz="2400" dirty="0" smtClean="0">
                  <a:solidFill>
                    <a:srgbClr val="003399"/>
                  </a:solidFill>
                  <a:latin typeface="Calibri (Body)"/>
                  <a:cs typeface="Calibri (Body)"/>
                </a:rPr>
                <a:t>”</a:t>
              </a:r>
              <a:r>
                <a:rPr lang="en-US" sz="2400" dirty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aliniat</a:t>
              </a:r>
              <a:r>
                <a:rPr lang="en-US" sz="2400" dirty="0" smtClean="0">
                  <a:latin typeface="Calibri (Body)"/>
                  <a:cs typeface="Calibri (Body)"/>
                </a:rPr>
                <a:t> cu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axele</a:t>
              </a:r>
              <a:r>
                <a:rPr lang="en-US" sz="2400" dirty="0" smtClean="0">
                  <a:latin typeface="Calibri (Body)"/>
                  <a:cs typeface="Calibri (Body)"/>
                </a:rPr>
                <a:t>:</a:t>
              </a:r>
            </a:p>
            <a:p>
              <a:pPr eaLnBrk="1" hangingPunct="1"/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schimbări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semnificative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în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toate</a:t>
              </a:r>
              <a:r>
                <a:rPr lang="en-US" sz="2400" dirty="0" smtClean="0">
                  <a:latin typeface="Calibri (Body)"/>
                  <a:cs typeface="Calibri (Body)"/>
                </a:rPr>
                <a:t> </a:t>
              </a:r>
              <a:r>
                <a:rPr lang="en-US" sz="2400" dirty="0" err="1" smtClean="0">
                  <a:latin typeface="Calibri (Body)"/>
                  <a:cs typeface="Calibri (Body)"/>
                </a:rPr>
                <a:t>direcțiile</a:t>
              </a:r>
              <a:endParaRPr lang="ru-RU" sz="2400" dirty="0">
                <a:latin typeface="Calibri (Body)"/>
                <a:cs typeface="Calibri (Body)"/>
              </a:endParaRPr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0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21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2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06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Ce</a:t>
            </a:r>
            <a:r>
              <a:rPr lang="en-US" sz="4000" dirty="0" smtClean="0"/>
              <a:t> ne </a:t>
            </a:r>
            <a:r>
              <a:rPr lang="en-US" sz="4000" dirty="0" err="1" smtClean="0"/>
              <a:t>spune</a:t>
            </a:r>
            <a:r>
              <a:rPr lang="en-US" sz="4000" dirty="0" smtClean="0"/>
              <a:t> </a:t>
            </a:r>
            <a:r>
              <a:rPr lang="en-US" sz="4000" dirty="0" err="1" smtClean="0"/>
              <a:t>matricea</a:t>
            </a:r>
            <a:r>
              <a:rPr lang="en-US" sz="4000" dirty="0" smtClean="0"/>
              <a:t> M?</a:t>
            </a:r>
            <a:endParaRPr lang="en-US" sz="40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846974"/>
              </p:ext>
            </p:extLst>
          </p:nvPr>
        </p:nvGraphicFramePr>
        <p:xfrm>
          <a:off x="231589" y="1175872"/>
          <a:ext cx="4138612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68" name="Equation" r:id="rId4" imgW="1612900" imgH="914400" progId="Equation.3">
                  <p:embed/>
                </p:oleObj>
              </mc:Choice>
              <mc:Fallback>
                <p:oleObj name="Equation" r:id="rId4" imgW="1612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589" y="1175872"/>
                        <a:ext cx="4138612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862384"/>
              </p:ext>
            </p:extLst>
          </p:nvPr>
        </p:nvGraphicFramePr>
        <p:xfrm>
          <a:off x="4621119" y="1619623"/>
          <a:ext cx="2770188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69" name="Equation" r:id="rId6" imgW="1079500" imgH="571500" progId="Equation.3">
                  <p:embed/>
                </p:oleObj>
              </mc:Choice>
              <mc:Fallback>
                <p:oleObj name="Equation" r:id="rId6" imgW="10795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119" y="1619623"/>
                        <a:ext cx="2770188" cy="146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6296" y="3522197"/>
            <a:ext cx="770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Valorile</a:t>
            </a:r>
            <a:r>
              <a:rPr lang="en-US" dirty="0" smtClean="0"/>
              <a:t> </a:t>
            </a:r>
            <a:r>
              <a:rPr lang="en-US" dirty="0" err="1" smtClean="0"/>
              <a:t>proprii</a:t>
            </a:r>
            <a:r>
              <a:rPr lang="en-US" dirty="0" smtClean="0"/>
              <a:t> ale </a:t>
            </a:r>
            <a:r>
              <a:rPr lang="en-US" dirty="0" err="1" smtClean="0"/>
              <a:t>lui</a:t>
            </a:r>
            <a:r>
              <a:rPr lang="en-US" dirty="0" smtClean="0"/>
              <a:t> M = </a:t>
            </a:r>
            <a:r>
              <a:rPr lang="en-US" dirty="0" err="1" smtClean="0"/>
              <a:t>soluțiile</a:t>
            </a:r>
            <a:r>
              <a:rPr lang="en-US" dirty="0" smtClean="0"/>
              <a:t> </a:t>
            </a:r>
            <a:r>
              <a:rPr lang="en-US" dirty="0" err="1" smtClean="0"/>
              <a:t>ecuației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(M – λI</a:t>
            </a:r>
            <a:r>
              <a:rPr lang="en-US" baseline="-25000" dirty="0" smtClean="0"/>
              <a:t>2</a:t>
            </a:r>
            <a:r>
              <a:rPr lang="en-US" dirty="0" smtClean="0"/>
              <a:t>) = 0 </a:t>
            </a:r>
            <a:r>
              <a:rPr lang="en-US" dirty="0" err="1" smtClean="0"/>
              <a:t>sunt</a:t>
            </a:r>
            <a:r>
              <a:rPr lang="en-US" dirty="0" smtClean="0"/>
              <a:t> λ</a:t>
            </a:r>
            <a:r>
              <a:rPr lang="en-US" baseline="-25000" dirty="0" smtClean="0"/>
              <a:t>1</a:t>
            </a:r>
            <a:r>
              <a:rPr lang="en-US" dirty="0" smtClean="0"/>
              <a:t>, λ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506319" y="3964900"/>
            <a:ext cx="82296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Caută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punctele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unde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ambele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valori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propri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l-GR" sz="2800" dirty="0" smtClean="0">
                <a:solidFill>
                  <a:srgbClr val="000000"/>
                </a:solidFill>
                <a:cs typeface="Arial" pitchFamily="34" charset="0"/>
              </a:rPr>
              <a:t>λ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sunt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mari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en-US" sz="2800" dirty="0">
              <a:solidFill>
                <a:srgbClr val="000000"/>
              </a:solidFill>
              <a:cs typeface="Arial" pitchFamily="34" charset="0"/>
            </a:endParaRP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Dacă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o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valoare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proprie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l-GR" sz="2800" dirty="0" smtClean="0">
                <a:solidFill>
                  <a:srgbClr val="000000"/>
                </a:solidFill>
                <a:cs typeface="Arial" pitchFamily="34" charset="0"/>
              </a:rPr>
              <a:t>λ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este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aproape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de </a:t>
            </a: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0,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atunci</a:t>
            </a: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punctul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cs typeface="Arial" pitchFamily="34" charset="0"/>
              </a:rPr>
              <a:t>NU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este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un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colț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en-US" sz="2400" dirty="0">
              <a:solidFill>
                <a:srgbClr val="000000"/>
              </a:solidFill>
              <a:latin typeface="Symbol" pitchFamily="18" charset="2"/>
              <a:cs typeface="Arial" pitchFamily="34" charset="0"/>
            </a:endParaRPr>
          </a:p>
          <a:p>
            <a:pPr marL="457200" indent="-457200" fontAlgn="base">
              <a:spcBef>
                <a:spcPct val="5000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5807636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err="1" smtClean="0">
                <a:solidFill>
                  <a:srgbClr val="FF0000"/>
                </a:solidFill>
              </a:rPr>
              <a:t>Ce</a:t>
            </a:r>
            <a:r>
              <a:rPr lang="en-US" sz="2800" dirty="0" smtClean="0">
                <a:solidFill>
                  <a:srgbClr val="FF0000"/>
                </a:solidFill>
              </a:rPr>
              <a:t> se </a:t>
            </a:r>
            <a:r>
              <a:rPr lang="en-US" sz="2800" dirty="0" err="1" smtClean="0">
                <a:solidFill>
                  <a:srgbClr val="FF0000"/>
                </a:solidFill>
              </a:rPr>
              <a:t>întâmplă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dacă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colțul</a:t>
            </a:r>
            <a:r>
              <a:rPr lang="en-US" sz="2800" dirty="0" smtClean="0">
                <a:solidFill>
                  <a:srgbClr val="FF0000"/>
                </a:solidFill>
              </a:rPr>
              <a:t> nu </a:t>
            </a:r>
            <a:r>
              <a:rPr lang="en-US" sz="2800" dirty="0" err="1" smtClean="0">
                <a:solidFill>
                  <a:srgbClr val="FF0000"/>
                </a:solidFill>
              </a:rPr>
              <a:t>este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aliniat</a:t>
            </a:r>
            <a:r>
              <a:rPr lang="en-US" sz="2800" dirty="0" smtClean="0">
                <a:solidFill>
                  <a:srgbClr val="FF0000"/>
                </a:solidFill>
              </a:rPr>
              <a:t> cu </a:t>
            </a:r>
            <a:r>
              <a:rPr lang="en-US" sz="2800" dirty="0" err="1" smtClean="0">
                <a:solidFill>
                  <a:srgbClr val="FF0000"/>
                </a:solidFill>
              </a:rPr>
              <a:t>axele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imaginii</a:t>
            </a:r>
            <a:r>
              <a:rPr lang="en-US" sz="2800" dirty="0" smtClean="0">
                <a:solidFill>
                  <a:srgbClr val="FF0000"/>
                </a:solidFill>
              </a:rPr>
              <a:t>, Ox </a:t>
            </a:r>
            <a:r>
              <a:rPr lang="en-US" sz="2800" dirty="0" err="1" smtClean="0">
                <a:solidFill>
                  <a:srgbClr val="FF0000"/>
                </a:solidFill>
              </a:rPr>
              <a:t>și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Oy</a:t>
            </a:r>
            <a:r>
              <a:rPr lang="en-US" sz="2800" dirty="0" smtClean="0">
                <a:solidFill>
                  <a:srgbClr val="FF0000"/>
                </a:solidFill>
              </a:rPr>
              <a:t>?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9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Ce</a:t>
            </a:r>
            <a:r>
              <a:rPr lang="en-US" sz="4000" dirty="0" smtClean="0"/>
              <a:t> ne </a:t>
            </a:r>
            <a:r>
              <a:rPr lang="en-US" sz="4000" dirty="0" err="1" smtClean="0"/>
              <a:t>spune</a:t>
            </a:r>
            <a:r>
              <a:rPr lang="en-US" sz="4000" dirty="0" smtClean="0"/>
              <a:t> </a:t>
            </a:r>
            <a:r>
              <a:rPr lang="en-US" sz="4000" dirty="0" err="1" smtClean="0"/>
              <a:t>matricea</a:t>
            </a:r>
            <a:r>
              <a:rPr lang="en-US" sz="4000" dirty="0" smtClean="0"/>
              <a:t> M?</a:t>
            </a:r>
            <a:endParaRPr lang="en-US" sz="4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77845" y="815538"/>
            <a:ext cx="1981200" cy="1981200"/>
            <a:chOff x="3105138" y="3303599"/>
            <a:chExt cx="1981200" cy="1981200"/>
          </a:xfrm>
        </p:grpSpPr>
        <p:pic>
          <p:nvPicPr>
            <p:cNvPr id="9" name="Picture 10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 t="-13333" b="26667"/>
            <a:stretch>
              <a:fillRect/>
            </a:stretch>
          </p:blipFill>
          <p:spPr bwMode="auto">
            <a:xfrm rot="1721913">
              <a:off x="3105138" y="3303599"/>
              <a:ext cx="1981200" cy="19812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grpSp>
          <p:nvGrpSpPr>
            <p:cNvPr id="10" name="Group 6"/>
            <p:cNvGrpSpPr>
              <a:grpSpLocks/>
            </p:cNvGrpSpPr>
            <p:nvPr/>
          </p:nvGrpSpPr>
          <p:grpSpPr bwMode="auto">
            <a:xfrm rot="1721913">
              <a:off x="3418663" y="3758798"/>
              <a:ext cx="1501775" cy="1504950"/>
              <a:chOff x="2510" y="1968"/>
              <a:chExt cx="946" cy="948"/>
            </a:xfrm>
          </p:grpSpPr>
          <p:sp>
            <p:nvSpPr>
              <p:cNvPr id="11" name="Line 7"/>
              <p:cNvSpPr>
                <a:spLocks noChangeShapeType="1"/>
              </p:cNvSpPr>
              <p:nvPr/>
            </p:nvSpPr>
            <p:spPr bwMode="auto">
              <a:xfrm flipH="1">
                <a:off x="2510" y="234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 flipH="1">
                <a:off x="2510" y="2532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Line 9"/>
              <p:cNvSpPr>
                <a:spLocks noChangeShapeType="1"/>
              </p:cNvSpPr>
              <p:nvPr/>
            </p:nvSpPr>
            <p:spPr bwMode="auto">
              <a:xfrm flipH="1">
                <a:off x="2510" y="2724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Line 10"/>
              <p:cNvSpPr>
                <a:spLocks noChangeShapeType="1"/>
              </p:cNvSpPr>
              <p:nvPr/>
            </p:nvSpPr>
            <p:spPr bwMode="auto">
              <a:xfrm flipH="1">
                <a:off x="2510" y="2916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 rot="5400000" flipH="1">
                <a:off x="2688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 rot="5400000" flipH="1">
                <a:off x="2880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 rot="5400000" flipH="1">
                <a:off x="3072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 rot="5400000" flipH="1">
                <a:off x="3264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508595"/>
              </p:ext>
            </p:extLst>
          </p:nvPr>
        </p:nvGraphicFramePr>
        <p:xfrm>
          <a:off x="4116295" y="1419047"/>
          <a:ext cx="4138612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38" name="Equation" r:id="rId5" imgW="1612900" imgH="914400" progId="Equation.3">
                  <p:embed/>
                </p:oleObj>
              </mc:Choice>
              <mc:Fallback>
                <p:oleObj name="Equation" r:id="rId5" imgW="1612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6295" y="1419047"/>
                        <a:ext cx="4138612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522271" y="3770886"/>
            <a:ext cx="7391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Întrucât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i="1" dirty="0" smtClean="0">
                <a:solidFill>
                  <a:srgbClr val="000000"/>
                </a:solidFill>
                <a:cs typeface="Arial" pitchFamily="34" charset="0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e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simetrică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avem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:</a:t>
            </a:r>
            <a:endParaRPr lang="en-US" sz="2800" dirty="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107009"/>
              </p:ext>
            </p:extLst>
          </p:nvPr>
        </p:nvGraphicFramePr>
        <p:xfrm>
          <a:off x="1349717" y="4289998"/>
          <a:ext cx="29876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39" name="Equation" r:id="rId7" imgW="1244600" imgH="482600" progId="Equation.3">
                  <p:embed/>
                </p:oleObj>
              </mc:Choice>
              <mc:Fallback>
                <p:oleObj name="Equation" r:id="rId7" imgW="1244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717" y="4289998"/>
                        <a:ext cx="2987675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863573"/>
              </p:ext>
            </p:extLst>
          </p:nvPr>
        </p:nvGraphicFramePr>
        <p:xfrm>
          <a:off x="4841035" y="4599175"/>
          <a:ext cx="15859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40" name="Equation" r:id="rId9" imgW="660400" imgH="228600" progId="Equation.3">
                  <p:embed/>
                </p:oleObj>
              </mc:Choice>
              <mc:Fallback>
                <p:oleObj name="Equation" r:id="rId9" imgW="660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035" y="4599175"/>
                        <a:ext cx="158591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74992" y="5433932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err="1" smtClean="0">
                <a:solidFill>
                  <a:srgbClr val="000000"/>
                </a:solidFill>
              </a:rPr>
              <a:t>Valorile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proprii</a:t>
            </a:r>
            <a:r>
              <a:rPr lang="en-US" sz="2800" dirty="0" smtClean="0">
                <a:solidFill>
                  <a:srgbClr val="000000"/>
                </a:solidFill>
              </a:rPr>
              <a:t> ale </a:t>
            </a:r>
            <a:r>
              <a:rPr lang="en-US" sz="2800" dirty="0" err="1" smtClean="0">
                <a:solidFill>
                  <a:srgbClr val="000000"/>
                </a:solidFill>
              </a:rPr>
              <a:t>lui</a:t>
            </a:r>
            <a:r>
              <a:rPr lang="en-US" sz="2800" dirty="0" smtClean="0">
                <a:solidFill>
                  <a:srgbClr val="000000"/>
                </a:solidFill>
              </a:rPr>
              <a:t> M </a:t>
            </a:r>
            <a:r>
              <a:rPr lang="en-US" sz="2800" dirty="0" err="1" smtClean="0">
                <a:solidFill>
                  <a:srgbClr val="000000"/>
                </a:solidFill>
              </a:rPr>
              <a:t>codifică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cantitatea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schimbării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în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intensitate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în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direcțiile</a:t>
            </a:r>
            <a:r>
              <a:rPr lang="en-US" sz="2800" dirty="0" smtClean="0">
                <a:solidFill>
                  <a:srgbClr val="000000"/>
                </a:solidFill>
              </a:rPr>
              <a:t> date de </a:t>
            </a:r>
            <a:r>
              <a:rPr lang="en-US" sz="2800" dirty="0" err="1" smtClean="0">
                <a:solidFill>
                  <a:srgbClr val="000000"/>
                </a:solidFill>
              </a:rPr>
              <a:t>vectorii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proprii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ai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lui</a:t>
            </a:r>
            <a:r>
              <a:rPr lang="en-US" sz="2800" dirty="0" smtClean="0">
                <a:solidFill>
                  <a:srgbClr val="000000"/>
                </a:solidFill>
              </a:rPr>
              <a:t> M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7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Vectori</a:t>
            </a:r>
            <a:r>
              <a:rPr lang="en-US" sz="4000" dirty="0" smtClean="0"/>
              <a:t> </a:t>
            </a:r>
            <a:r>
              <a:rPr lang="en-US" sz="4000" dirty="0" err="1" smtClean="0"/>
              <a:t>proprii</a:t>
            </a:r>
            <a:r>
              <a:rPr lang="en-US" sz="4000" dirty="0" smtClean="0"/>
              <a:t> </a:t>
            </a:r>
            <a:r>
              <a:rPr lang="en-US" sz="4000" dirty="0" err="1" smtClean="0"/>
              <a:t>și</a:t>
            </a:r>
            <a:r>
              <a:rPr lang="en-US" sz="4000" dirty="0" smtClean="0"/>
              <a:t> </a:t>
            </a:r>
            <a:r>
              <a:rPr lang="en-US" sz="4000" dirty="0" err="1" smtClean="0"/>
              <a:t>valori</a:t>
            </a:r>
            <a:r>
              <a:rPr lang="en-US" sz="4000" dirty="0" smtClean="0"/>
              <a:t> </a:t>
            </a:r>
            <a:r>
              <a:rPr lang="en-US" sz="4000" dirty="0" err="1" smtClean="0"/>
              <a:t>proprii</a:t>
            </a:r>
            <a:endParaRPr lang="en-US" sz="4000" dirty="0"/>
          </a:p>
        </p:txBody>
      </p:sp>
      <p:pic>
        <p:nvPicPr>
          <p:cNvPr id="2" name="Picture 1" descr="Screen shot 2016-11-08 at 7.34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1" y="1092078"/>
            <a:ext cx="1408784" cy="704392"/>
          </a:xfrm>
          <a:prstGeom prst="rect">
            <a:avLst/>
          </a:prstGeom>
        </p:spPr>
      </p:pic>
      <p:pic>
        <p:nvPicPr>
          <p:cNvPr id="3" name="Picture 2" descr="Screen shot 2016-11-08 at 7.34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" y="2532780"/>
            <a:ext cx="4836825" cy="1001802"/>
          </a:xfrm>
          <a:prstGeom prst="rect">
            <a:avLst/>
          </a:prstGeom>
        </p:spPr>
      </p:pic>
      <p:pic>
        <p:nvPicPr>
          <p:cNvPr id="4" name="Picture 3" descr="Eigenvector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22" y="1092078"/>
            <a:ext cx="3810000" cy="3810000"/>
          </a:xfrm>
          <a:prstGeom prst="rect">
            <a:avLst/>
          </a:prstGeom>
        </p:spPr>
      </p:pic>
      <p:pic>
        <p:nvPicPr>
          <p:cNvPr id="6" name="Picture 5" descr="Screen shot 2016-11-08 at 7.34.4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05" y="4582671"/>
            <a:ext cx="1518356" cy="6887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16421" y="1768248"/>
            <a:ext cx="3582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Valorile</a:t>
            </a:r>
            <a:r>
              <a:rPr lang="en-US" dirty="0" smtClean="0"/>
              <a:t> </a:t>
            </a:r>
            <a:r>
              <a:rPr lang="en-US" dirty="0" err="1" smtClean="0"/>
              <a:t>proprii</a:t>
            </a:r>
            <a:r>
              <a:rPr lang="en-US" dirty="0" smtClean="0"/>
              <a:t> ale </a:t>
            </a:r>
            <a:r>
              <a:rPr lang="en-US" dirty="0" err="1" smtClean="0"/>
              <a:t>lui</a:t>
            </a:r>
            <a:r>
              <a:rPr lang="en-US" dirty="0" smtClean="0"/>
              <a:t> M = </a:t>
            </a:r>
            <a:r>
              <a:rPr lang="en-US" dirty="0" err="1" smtClean="0"/>
              <a:t>soluțiile</a:t>
            </a:r>
            <a:r>
              <a:rPr lang="en-US" dirty="0" smtClean="0"/>
              <a:t> </a:t>
            </a:r>
            <a:r>
              <a:rPr lang="en-US" dirty="0" err="1" smtClean="0"/>
              <a:t>ecuației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(M – λI</a:t>
            </a:r>
            <a:r>
              <a:rPr lang="en-US" baseline="-25000" dirty="0" smtClean="0"/>
              <a:t>2</a:t>
            </a:r>
            <a:r>
              <a:rPr lang="en-US" dirty="0" smtClean="0"/>
              <a:t>) = 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4867" y="4182412"/>
            <a:ext cx="301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Vectorii</a:t>
            </a:r>
            <a:r>
              <a:rPr lang="en-US" dirty="0" smtClean="0"/>
              <a:t> </a:t>
            </a:r>
            <a:r>
              <a:rPr lang="en-US" dirty="0" err="1" smtClean="0"/>
              <a:t>proprii</a:t>
            </a:r>
            <a:r>
              <a:rPr lang="en-US" dirty="0" smtClean="0"/>
              <a:t>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56951" y="5561761"/>
            <a:ext cx="6194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https://en.wikipedia.org/wiki/</a:t>
            </a:r>
            <a:r>
              <a:rPr lang="en-US" dirty="0" smtClean="0">
                <a:hlinkClick r:id="rId7"/>
              </a:rPr>
              <a:t>Eigenvalues_and_eigenvectors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23334" y="3618308"/>
            <a:ext cx="358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λ</a:t>
            </a:r>
            <a:r>
              <a:rPr lang="en-US" baseline="-25000" dirty="0" smtClean="0"/>
              <a:t>1</a:t>
            </a:r>
            <a:r>
              <a:rPr lang="en-US" dirty="0" smtClean="0"/>
              <a:t>= 1, λ</a:t>
            </a:r>
            <a:r>
              <a:rPr lang="en-US" baseline="-25000" dirty="0" smtClean="0"/>
              <a:t>2 </a:t>
            </a:r>
            <a:r>
              <a:rPr lang="en-US" dirty="0" smtClean="0"/>
              <a:t>= 3</a:t>
            </a:r>
            <a:endParaRPr lang="en-US" dirty="0"/>
          </a:p>
        </p:txBody>
      </p:sp>
      <p:pic>
        <p:nvPicPr>
          <p:cNvPr id="16" name="Picture 15" descr="Screen shot 2016-11-08 at 7.40.3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4" y="4617273"/>
            <a:ext cx="1639558" cy="6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409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Interpretarea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E(</a:t>
            </a:r>
            <a:r>
              <a:rPr lang="en-US" dirty="0" err="1" smtClean="0"/>
              <a:t>u,v</a:t>
            </a:r>
            <a:r>
              <a:rPr lang="en-US" dirty="0" smtClean="0"/>
              <a:t>)</a:t>
            </a:r>
          </a:p>
        </p:txBody>
      </p:sp>
      <p:pic>
        <p:nvPicPr>
          <p:cNvPr id="21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019" y="1217094"/>
            <a:ext cx="66992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381000" y="5299412"/>
            <a:ext cx="76755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err="1" smtClean="0"/>
              <a:t>Considerăm</a:t>
            </a:r>
            <a:r>
              <a:rPr lang="en-US" sz="2400" dirty="0" smtClean="0"/>
              <a:t> </a:t>
            </a:r>
            <a:r>
              <a:rPr lang="en-US" sz="2400" dirty="0"/>
              <a:t>o</a:t>
            </a:r>
            <a:r>
              <a:rPr lang="en-US" sz="2400" dirty="0" smtClean="0"/>
              <a:t> </a:t>
            </a:r>
            <a:r>
              <a:rPr lang="en-US" sz="2400" dirty="0" err="1" smtClean="0"/>
              <a:t>secțiune</a:t>
            </a:r>
            <a:r>
              <a:rPr lang="en-US" sz="2400" dirty="0" smtClean="0"/>
              <a:t> </a:t>
            </a:r>
            <a:r>
              <a:rPr lang="en-US" sz="2400" dirty="0" err="1" smtClean="0"/>
              <a:t>orizontală</a:t>
            </a:r>
            <a:r>
              <a:rPr lang="en-US" sz="2400" dirty="0" smtClean="0"/>
              <a:t> a </a:t>
            </a:r>
            <a:r>
              <a:rPr lang="en-US" sz="2400" dirty="0" err="1" smtClean="0"/>
              <a:t>lui</a:t>
            </a:r>
            <a:r>
              <a:rPr lang="en-US" sz="2400" dirty="0" smtClean="0"/>
              <a:t> </a:t>
            </a:r>
            <a:r>
              <a:rPr lang="en-US" sz="2400" i="1" dirty="0" smtClean="0"/>
              <a:t>E</a:t>
            </a:r>
            <a:r>
              <a:rPr lang="en-US" sz="2400" dirty="0"/>
              <a:t>(</a:t>
            </a:r>
            <a:r>
              <a:rPr lang="en-US" sz="2400" i="1" dirty="0"/>
              <a:t>u</a:t>
            </a:r>
            <a:r>
              <a:rPr lang="en-US" sz="2400" dirty="0"/>
              <a:t>, </a:t>
            </a:r>
            <a:r>
              <a:rPr lang="en-US" sz="2400" i="1" dirty="0"/>
              <a:t>v</a:t>
            </a:r>
            <a:r>
              <a:rPr lang="en-US" sz="2400" dirty="0"/>
              <a:t>):</a:t>
            </a: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381000" y="5913774"/>
            <a:ext cx="5486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 err="1" smtClean="0"/>
              <a:t>Obținem</a:t>
            </a:r>
            <a:r>
              <a:rPr lang="en-US" sz="2400" dirty="0" smtClean="0"/>
              <a:t> </a:t>
            </a:r>
            <a:r>
              <a:rPr lang="en-US" sz="2400" dirty="0" err="1" smtClean="0"/>
              <a:t>ecuația</a:t>
            </a:r>
            <a:r>
              <a:rPr lang="en-US" sz="2400" dirty="0" smtClean="0"/>
              <a:t> </a:t>
            </a:r>
            <a:r>
              <a:rPr lang="en-US" sz="2400" dirty="0" err="1" smtClean="0"/>
              <a:t>unei</a:t>
            </a:r>
            <a:r>
              <a:rPr lang="en-US" sz="2400" dirty="0" smtClean="0"/>
              <a:t> </a:t>
            </a:r>
            <a:r>
              <a:rPr lang="en-US" sz="2400" dirty="0" err="1" smtClean="0"/>
              <a:t>elipse</a:t>
            </a:r>
            <a:endParaRPr lang="en-US" sz="2400" dirty="0"/>
          </a:p>
        </p:txBody>
      </p:sp>
      <p:graphicFrame>
        <p:nvGraphicFramePr>
          <p:cNvPr id="24" name="Object 1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419622"/>
              </p:ext>
            </p:extLst>
          </p:nvPr>
        </p:nvGraphicFramePr>
        <p:xfrm>
          <a:off x="6210944" y="5075574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95" name="Equation" r:id="rId5" imgW="1358640" imgH="457200" progId="Equation.3">
                  <p:embed/>
                </p:oleObj>
              </mc:Choice>
              <mc:Fallback>
                <p:oleObj name="Equation" r:id="rId5" imgW="1358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944" y="5075574"/>
                        <a:ext cx="2743200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0254" y="3893791"/>
            <a:ext cx="219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Graficul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E(</a:t>
            </a:r>
            <a:r>
              <a:rPr lang="en-US" dirty="0" err="1" smtClean="0"/>
              <a:t>u,v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 Box 20"/>
          <p:cNvSpPr txBox="1">
            <a:spLocks noChangeArrowheads="1"/>
          </p:cNvSpPr>
          <p:nvPr/>
        </p:nvSpPr>
        <p:spPr bwMode="auto">
          <a:xfrm>
            <a:off x="381000" y="1138238"/>
            <a:ext cx="76755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err="1" smtClean="0"/>
              <a:t>Considerăm</a:t>
            </a:r>
            <a:r>
              <a:rPr lang="en-US" sz="2400" dirty="0" smtClean="0"/>
              <a:t> </a:t>
            </a:r>
            <a:r>
              <a:rPr lang="en-US" sz="2400" dirty="0"/>
              <a:t>o</a:t>
            </a:r>
            <a:r>
              <a:rPr lang="en-US" sz="2400" dirty="0" smtClean="0"/>
              <a:t> </a:t>
            </a:r>
            <a:r>
              <a:rPr lang="en-US" sz="2400" dirty="0" err="1" smtClean="0"/>
              <a:t>secțiune</a:t>
            </a:r>
            <a:r>
              <a:rPr lang="en-US" sz="2400" dirty="0" smtClean="0"/>
              <a:t> </a:t>
            </a:r>
            <a:r>
              <a:rPr lang="en-US" sz="2400" dirty="0" err="1" smtClean="0"/>
              <a:t>orizontală</a:t>
            </a:r>
            <a:r>
              <a:rPr lang="en-US" sz="2400" dirty="0" smtClean="0"/>
              <a:t> a </a:t>
            </a:r>
            <a:r>
              <a:rPr lang="en-US" sz="2400" dirty="0" err="1" smtClean="0"/>
              <a:t>lui</a:t>
            </a:r>
            <a:r>
              <a:rPr lang="en-US" sz="2400" dirty="0" smtClean="0"/>
              <a:t> </a:t>
            </a:r>
            <a:r>
              <a:rPr lang="en-US" sz="2400" i="1" dirty="0" smtClean="0"/>
              <a:t>E</a:t>
            </a:r>
            <a:r>
              <a:rPr lang="en-US" sz="2400" dirty="0"/>
              <a:t>(</a:t>
            </a:r>
            <a:r>
              <a:rPr lang="en-US" sz="2400" i="1" dirty="0"/>
              <a:t>u</a:t>
            </a:r>
            <a:r>
              <a:rPr lang="en-US" sz="2400" dirty="0"/>
              <a:t>, </a:t>
            </a:r>
            <a:r>
              <a:rPr lang="en-US" sz="2400" i="1" dirty="0"/>
              <a:t>v</a:t>
            </a:r>
            <a:r>
              <a:rPr lang="en-US" sz="2400" dirty="0"/>
              <a:t>):</a:t>
            </a:r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409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Interpretarea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E(</a:t>
            </a:r>
            <a:r>
              <a:rPr lang="en-US" dirty="0" err="1" smtClean="0"/>
              <a:t>u,v</a:t>
            </a:r>
            <a:r>
              <a:rPr lang="en-US" dirty="0" smtClean="0"/>
              <a:t>)</a:t>
            </a:r>
          </a:p>
        </p:txBody>
      </p:sp>
      <p:sp>
        <p:nvSpPr>
          <p:cNvPr id="12294" name="Text Box 3"/>
          <p:cNvSpPr txBox="1">
            <a:spLocks noChangeArrowheads="1"/>
          </p:cNvSpPr>
          <p:nvPr/>
        </p:nvSpPr>
        <p:spPr bwMode="auto">
          <a:xfrm>
            <a:off x="381000" y="1752600"/>
            <a:ext cx="5486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 err="1" smtClean="0"/>
              <a:t>Obținem</a:t>
            </a:r>
            <a:r>
              <a:rPr lang="en-US" sz="2400" dirty="0" smtClean="0"/>
              <a:t> </a:t>
            </a:r>
            <a:r>
              <a:rPr lang="en-US" sz="2400" dirty="0" err="1" smtClean="0"/>
              <a:t>ecuația</a:t>
            </a:r>
            <a:r>
              <a:rPr lang="en-US" sz="2400" dirty="0" smtClean="0"/>
              <a:t> </a:t>
            </a:r>
            <a:r>
              <a:rPr lang="en-US" sz="2400" dirty="0" err="1" smtClean="0"/>
              <a:t>unei</a:t>
            </a:r>
            <a:r>
              <a:rPr lang="en-US" sz="2400" dirty="0" smtClean="0"/>
              <a:t> </a:t>
            </a:r>
            <a:r>
              <a:rPr lang="en-US" sz="2400" dirty="0" err="1" smtClean="0"/>
              <a:t>elipse</a:t>
            </a:r>
            <a:endParaRPr lang="en-US" sz="2400" dirty="0"/>
          </a:p>
        </p:txBody>
      </p:sp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381000" y="2408040"/>
            <a:ext cx="7315200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 err="1" smtClean="0"/>
              <a:t>Lungimile</a:t>
            </a:r>
            <a:r>
              <a:rPr lang="en-US" sz="2400" dirty="0" smtClean="0"/>
              <a:t> </a:t>
            </a:r>
            <a:r>
              <a:rPr lang="en-US" sz="2400" dirty="0" err="1" smtClean="0"/>
              <a:t>axelor</a:t>
            </a:r>
            <a:r>
              <a:rPr lang="en-US" sz="2400" dirty="0" smtClean="0"/>
              <a:t> </a:t>
            </a:r>
            <a:r>
              <a:rPr lang="en-US" sz="2400" dirty="0" err="1" smtClean="0"/>
              <a:t>elipsei</a:t>
            </a:r>
            <a:r>
              <a:rPr lang="en-US" sz="2400" dirty="0" smtClean="0"/>
              <a:t> </a:t>
            </a:r>
            <a:r>
              <a:rPr lang="en-US" sz="2400" dirty="0" err="1" smtClean="0"/>
              <a:t>sunt</a:t>
            </a:r>
            <a:r>
              <a:rPr lang="en-US" sz="2400" dirty="0" smtClean="0"/>
              <a:t> determinate de </a:t>
            </a:r>
            <a:r>
              <a:rPr lang="en-US" sz="2400" dirty="0" err="1" smtClean="0"/>
              <a:t>valorile</a:t>
            </a:r>
            <a:r>
              <a:rPr lang="en-US" sz="2400" dirty="0" smtClean="0"/>
              <a:t> </a:t>
            </a:r>
            <a:r>
              <a:rPr lang="en-US" sz="2400" dirty="0" err="1" smtClean="0"/>
              <a:t>proprii</a:t>
            </a:r>
            <a:r>
              <a:rPr lang="en-US" sz="2400" dirty="0" smtClean="0"/>
              <a:t>, </a:t>
            </a:r>
            <a:r>
              <a:rPr lang="en-US" sz="2400" dirty="0" err="1" smtClean="0"/>
              <a:t>orientarea</a:t>
            </a:r>
            <a:r>
              <a:rPr lang="en-US" sz="2400" dirty="0" smtClean="0"/>
              <a:t> </a:t>
            </a:r>
            <a:r>
              <a:rPr lang="en-US" sz="2400" dirty="0" err="1" smtClean="0"/>
              <a:t>elipsei</a:t>
            </a:r>
            <a:r>
              <a:rPr lang="en-US" sz="2400" dirty="0" smtClean="0"/>
              <a:t> e </a:t>
            </a:r>
            <a:r>
              <a:rPr lang="en-US" sz="2400" dirty="0" err="1" smtClean="0"/>
              <a:t>dată</a:t>
            </a:r>
            <a:r>
              <a:rPr lang="en-US" sz="2400" dirty="0" smtClean="0"/>
              <a:t> de X</a:t>
            </a:r>
            <a:endParaRPr lang="en-US" sz="2400" i="1" dirty="0"/>
          </a:p>
          <a:p>
            <a:pPr eaLnBrk="1" hangingPunct="1">
              <a:spcBef>
                <a:spcPct val="50000"/>
              </a:spcBef>
            </a:pPr>
            <a:endParaRPr lang="en-US" dirty="0"/>
          </a:p>
        </p:txBody>
      </p:sp>
      <p:grpSp>
        <p:nvGrpSpPr>
          <p:cNvPr id="12296" name="Group 21"/>
          <p:cNvGrpSpPr>
            <a:grpSpLocks/>
          </p:cNvGrpSpPr>
          <p:nvPr/>
        </p:nvGrpSpPr>
        <p:grpSpPr bwMode="auto">
          <a:xfrm>
            <a:off x="727075" y="3432229"/>
            <a:ext cx="3886200" cy="2489200"/>
            <a:chOff x="2254" y="2597"/>
            <a:chExt cx="2448" cy="1568"/>
          </a:xfrm>
        </p:grpSpPr>
        <p:sp>
          <p:nvSpPr>
            <p:cNvPr id="12300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1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3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2306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graphicFrame>
        <p:nvGraphicFramePr>
          <p:cNvPr id="12291" name="Object 1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910958"/>
              </p:ext>
            </p:extLst>
          </p:nvPr>
        </p:nvGraphicFramePr>
        <p:xfrm>
          <a:off x="6210944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46" name="Equation" r:id="rId4" imgW="1358640" imgH="457200" progId="Equation.3">
                  <p:embed/>
                </p:oleObj>
              </mc:Choice>
              <mc:Fallback>
                <p:oleObj name="Equation" r:id="rId4" imgW="1358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944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120949"/>
              </p:ext>
            </p:extLst>
          </p:nvPr>
        </p:nvGraphicFramePr>
        <p:xfrm>
          <a:off x="5505353" y="3522135"/>
          <a:ext cx="29876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47" name="Equation" r:id="rId6" imgW="1244600" imgH="482600" progId="Equation.3">
                  <p:embed/>
                </p:oleObj>
              </mc:Choice>
              <mc:Fallback>
                <p:oleObj name="Equation" r:id="rId6" imgW="1244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353" y="3522135"/>
                        <a:ext cx="2987675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78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254444" y="1111957"/>
            <a:ext cx="2362200" cy="2779713"/>
            <a:chOff x="480" y="1824"/>
            <a:chExt cx="1488" cy="1751"/>
          </a:xfrm>
        </p:grpSpPr>
        <p:pic>
          <p:nvPicPr>
            <p:cNvPr id="18" name="Picture 18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“uniform”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406844" y="3855157"/>
            <a:ext cx="2743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ș</a:t>
            </a:r>
            <a:r>
              <a:rPr lang="en-US" sz="2400" dirty="0" err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sunt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mici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;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/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259665" y="1111957"/>
            <a:ext cx="2438400" cy="2779713"/>
            <a:chOff x="2160" y="1824"/>
            <a:chExt cx="1536" cy="1751"/>
          </a:xfrm>
        </p:grpSpPr>
        <p:pic>
          <p:nvPicPr>
            <p:cNvPr id="5" name="Picture 5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</a:t>
              </a:r>
              <a:r>
                <a:rPr lang="en-US" sz="2400" dirty="0" err="1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muchie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4555065" y="1264357"/>
            <a:ext cx="685800" cy="685800"/>
          </a:xfrm>
          <a:prstGeom prst="rect">
            <a:avLst/>
          </a:prstGeom>
          <a:solidFill>
            <a:srgbClr val="FFCC99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3564465" y="3834817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3564465" y="4307892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6307665" y="1111957"/>
            <a:ext cx="2667000" cy="2779713"/>
            <a:chOff x="3792" y="1824"/>
            <a:chExt cx="1680" cy="1751"/>
          </a:xfrm>
        </p:grpSpPr>
        <p:pic>
          <p:nvPicPr>
            <p:cNvPr id="10" name="Picture 10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</a:t>
              </a:r>
              <a:r>
                <a:rPr lang="en-US" sz="2400" dirty="0" err="1" smtClean="0">
                  <a:solidFill>
                    <a:srgbClr val="003399"/>
                  </a:solidFill>
                  <a:latin typeface="Calibri (Body)"/>
                  <a:cs typeface="Calibri (Body)"/>
                </a:rPr>
                <a:t>colț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6079065" y="3862360"/>
            <a:ext cx="358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și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sunt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mari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,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/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;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2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Funcția</a:t>
            </a:r>
            <a:r>
              <a:rPr lang="en-US" sz="4000" dirty="0" smtClean="0"/>
              <a:t> </a:t>
            </a:r>
            <a:r>
              <a:rPr lang="en-US" sz="4000" dirty="0" err="1" smtClean="0"/>
              <a:t>cornerness</a:t>
            </a:r>
            <a:endParaRPr lang="en-US" sz="4000" dirty="0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4" y="5332485"/>
            <a:ext cx="1905000" cy="7736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30644" y="4686154"/>
            <a:ext cx="6767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Funcția</a:t>
            </a:r>
            <a:r>
              <a:rPr lang="en-US" dirty="0" smtClean="0"/>
              <a:t> </a:t>
            </a:r>
            <a:r>
              <a:rPr lang="en-US" dirty="0" err="1" smtClean="0"/>
              <a:t>cornerness</a:t>
            </a:r>
            <a:r>
              <a:rPr lang="en-US" dirty="0" smtClean="0"/>
              <a:t> R </a:t>
            </a:r>
            <a:r>
              <a:rPr lang="en-US" dirty="0" err="1" smtClean="0"/>
              <a:t>măsoară</a:t>
            </a:r>
            <a:r>
              <a:rPr lang="en-US" dirty="0" smtClean="0"/>
              <a:t> </a:t>
            </a:r>
            <a:r>
              <a:rPr lang="en-US" dirty="0" err="1" smtClean="0"/>
              <a:t>cât</a:t>
            </a:r>
            <a:r>
              <a:rPr lang="en-US" dirty="0" smtClean="0"/>
              <a:t> de </a:t>
            </a:r>
            <a:r>
              <a:rPr lang="en-US" dirty="0" err="1" smtClean="0"/>
              <a:t>mult</a:t>
            </a:r>
            <a:r>
              <a:rPr lang="en-US" dirty="0" smtClean="0"/>
              <a:t> un </a:t>
            </a:r>
            <a:r>
              <a:rPr lang="en-US" dirty="0" err="1" smtClean="0"/>
              <a:t>punct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“</a:t>
            </a:r>
            <a:r>
              <a:rPr lang="en-US" dirty="0" err="1" smtClean="0"/>
              <a:t>colț</a:t>
            </a:r>
            <a:r>
              <a:rPr lang="en-US" dirty="0" smtClean="0"/>
              <a:t>”.</a:t>
            </a:r>
          </a:p>
          <a:p>
            <a:r>
              <a:rPr lang="en-US" dirty="0" err="1" smtClean="0"/>
              <a:t>Posibile</a:t>
            </a:r>
            <a:r>
              <a:rPr lang="en-US" dirty="0" smtClean="0"/>
              <a:t> </a:t>
            </a:r>
            <a:r>
              <a:rPr lang="en-US" dirty="0" err="1" smtClean="0"/>
              <a:t>formulări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7" y="6279444"/>
            <a:ext cx="8418198" cy="4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9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>
            <a:spLocks noChangeArrowheads="1"/>
          </p:cNvSpPr>
          <p:nvPr/>
        </p:nvSpPr>
        <p:spPr bwMode="auto">
          <a:xfrm>
            <a:off x="838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xfrm>
            <a:off x="500779" y="1567"/>
            <a:ext cx="8229600" cy="1143000"/>
          </a:xfrm>
        </p:spPr>
        <p:txBody>
          <a:bodyPr/>
          <a:lstStyle/>
          <a:p>
            <a:r>
              <a:rPr lang="en-US" dirty="0" err="1" smtClean="0"/>
              <a:t>Interpretarea</a:t>
            </a:r>
            <a:r>
              <a:rPr lang="en-US" dirty="0" smtClean="0"/>
              <a:t> </a:t>
            </a:r>
            <a:r>
              <a:rPr lang="en-US" dirty="0" err="1" smtClean="0"/>
              <a:t>valorilor</a:t>
            </a:r>
            <a:r>
              <a:rPr lang="en-US" dirty="0" smtClean="0"/>
              <a:t> </a:t>
            </a:r>
            <a:r>
              <a:rPr lang="en-US" dirty="0" err="1" smtClean="0"/>
              <a:t>prorpii</a:t>
            </a:r>
            <a:endParaRPr lang="ru-RU" dirty="0" smtClean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7772400" y="60960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124200" y="18288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799" name="Freeform 7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562600" y="2362200"/>
            <a:ext cx="2971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en-US" sz="2400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Colț</a:t>
            </a:r>
            <a:r>
              <a:rPr lang="en-US" sz="24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și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sunt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mari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crește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în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toate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direcțiile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914399" y="4800600"/>
            <a:ext cx="2528711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și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sunt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mici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aproape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constantă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în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orice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direcțiile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7162800" y="5105400"/>
            <a:ext cx="1295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en-US" sz="2000" dirty="0" err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</a:t>
            </a:r>
            <a:r>
              <a:rPr lang="en-US" sz="2000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uchie</a:t>
            </a:r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 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114800" y="1905000"/>
            <a:ext cx="1295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en-US" sz="2000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Muchie</a:t>
            </a:r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 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3920067" y="5181600"/>
            <a:ext cx="144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Regiune</a:t>
            </a:r>
            <a:endParaRPr lang="en-US" sz="2000" dirty="0" smtClean="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algn="ctr" eaLnBrk="1" hangingPunct="1"/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en-US" sz="2000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uniformă</a:t>
            </a:r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</a:t>
            </a:r>
            <a:endParaRPr lang="ru-RU" sz="20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184150" y="1187450"/>
            <a:ext cx="800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 err="1" smtClean="0">
                <a:cs typeface="Times New Roman" pitchFamily="18" charset="0"/>
              </a:rPr>
              <a:t>Clasificarea</a:t>
            </a:r>
            <a:r>
              <a:rPr lang="en-US" dirty="0" smtClean="0">
                <a:cs typeface="Times New Roman" pitchFamily="18" charset="0"/>
              </a:rPr>
              <a:t> </a:t>
            </a:r>
            <a:r>
              <a:rPr lang="en-US" dirty="0" err="1" smtClean="0">
                <a:cs typeface="Times New Roman" pitchFamily="18" charset="0"/>
              </a:rPr>
              <a:t>punctelor</a:t>
            </a:r>
            <a:r>
              <a:rPr lang="en-US" dirty="0" smtClean="0">
                <a:cs typeface="Times New Roman" pitchFamily="18" charset="0"/>
              </a:rPr>
              <a:t> </a:t>
            </a:r>
            <a:r>
              <a:rPr lang="en-US" dirty="0" err="1" smtClean="0">
                <a:cs typeface="Times New Roman" pitchFamily="18" charset="0"/>
              </a:rPr>
              <a:t>imaginii</a:t>
            </a:r>
            <a:r>
              <a:rPr lang="en-US" dirty="0" smtClean="0">
                <a:cs typeface="Times New Roman" pitchFamily="18" charset="0"/>
              </a:rPr>
              <a:t> </a:t>
            </a:r>
            <a:r>
              <a:rPr lang="en-US" dirty="0" err="1" smtClean="0">
                <a:cs typeface="Times New Roman" pitchFamily="18" charset="0"/>
              </a:rPr>
              <a:t>pe</a:t>
            </a:r>
            <a:r>
              <a:rPr lang="en-US" dirty="0" smtClean="0">
                <a:cs typeface="Times New Roman" pitchFamily="18" charset="0"/>
              </a:rPr>
              <a:t> </a:t>
            </a:r>
            <a:r>
              <a:rPr lang="en-US" dirty="0" err="1" smtClean="0">
                <a:cs typeface="Times New Roman" pitchFamily="18" charset="0"/>
              </a:rPr>
              <a:t>baza</a:t>
            </a:r>
            <a:r>
              <a:rPr lang="en-US" dirty="0" smtClean="0">
                <a:cs typeface="Times New Roman" pitchFamily="18" charset="0"/>
              </a:rPr>
              <a:t> </a:t>
            </a:r>
            <a:r>
              <a:rPr lang="en-US" dirty="0" err="1" smtClean="0">
                <a:cs typeface="Times New Roman" pitchFamily="18" charset="0"/>
              </a:rPr>
              <a:t>valorilor</a:t>
            </a:r>
            <a:r>
              <a:rPr lang="en-US" dirty="0" smtClean="0">
                <a:cs typeface="Times New Roman" pitchFamily="18" charset="0"/>
              </a:rPr>
              <a:t> </a:t>
            </a:r>
            <a:r>
              <a:rPr lang="en-US" dirty="0" err="1" smtClean="0">
                <a:cs typeface="Times New Roman" pitchFamily="18" charset="0"/>
              </a:rPr>
              <a:t>proprii</a:t>
            </a:r>
            <a:r>
              <a:rPr lang="en-US" dirty="0" smtClean="0">
                <a:cs typeface="Times New Roman" pitchFamily="18" charset="0"/>
              </a:rPr>
              <a:t> ale </a:t>
            </a:r>
            <a:r>
              <a:rPr lang="en-US" dirty="0" err="1" smtClean="0">
                <a:cs typeface="Times New Roman" pitchFamily="18" charset="0"/>
              </a:rPr>
              <a:t>lui</a:t>
            </a:r>
            <a:r>
              <a:rPr lang="en-US" dirty="0" smtClean="0">
                <a:cs typeface="Times New Roman" pitchFamily="18" charset="0"/>
              </a:rPr>
              <a:t> </a:t>
            </a:r>
            <a:r>
              <a:rPr lang="en-US" i="1" dirty="0" smtClean="0">
                <a:cs typeface="Times New Roman" pitchFamily="18" charset="0"/>
              </a:rPr>
              <a:t>M</a:t>
            </a:r>
            <a:r>
              <a:rPr lang="en-US" dirty="0">
                <a:cs typeface="Times New Roman" pitchFamily="18" charset="0"/>
              </a:rPr>
              <a:t>:</a:t>
            </a:r>
            <a:endParaRPr lang="ru-RU" dirty="0">
              <a:cs typeface="Times New Roman" pitchFamily="18" charset="0"/>
            </a:endParaRPr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07153" y="6583800"/>
            <a:ext cx="361950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Slide </a:t>
            </a:r>
            <a:r>
              <a:rPr lang="en-US" sz="1100" dirty="0" err="1" smtClean="0">
                <a:solidFill>
                  <a:srgbClr val="000000"/>
                </a:solidFill>
              </a:rPr>
              <a:t>adaptat</a:t>
            </a:r>
            <a:r>
              <a:rPr lang="en-US" sz="1100" dirty="0" smtClean="0">
                <a:solidFill>
                  <a:srgbClr val="000000"/>
                </a:solidFill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</a:rPr>
              <a:t>după</a:t>
            </a:r>
            <a:r>
              <a:rPr lang="en-US" sz="1100" dirty="0" smtClean="0">
                <a:solidFill>
                  <a:srgbClr val="000000"/>
                </a:solidFill>
              </a:rPr>
              <a:t> S. </a:t>
            </a:r>
            <a:r>
              <a:rPr lang="en-US" sz="1100" dirty="0" err="1" smtClean="0">
                <a:solidFill>
                  <a:srgbClr val="000000"/>
                </a:solidFill>
              </a:rPr>
              <a:t>Lazebnik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676"/>
            <a:ext cx="8229600" cy="1143000"/>
          </a:xfrm>
        </p:spPr>
        <p:txBody>
          <a:bodyPr/>
          <a:lstStyle/>
          <a:p>
            <a:r>
              <a:rPr lang="en-US" dirty="0" err="1" smtClean="0"/>
              <a:t>Valori</a:t>
            </a:r>
            <a:r>
              <a:rPr lang="en-US" dirty="0" smtClean="0"/>
              <a:t> ale </a:t>
            </a:r>
            <a:r>
              <a:rPr lang="en-US" dirty="0" err="1" smtClean="0"/>
              <a:t>funcției</a:t>
            </a:r>
            <a:r>
              <a:rPr lang="en-US" dirty="0" smtClean="0"/>
              <a:t> </a:t>
            </a:r>
            <a:r>
              <a:rPr lang="en-US" dirty="0" err="1" smtClean="0"/>
              <a:t>cornerness</a:t>
            </a:r>
            <a:r>
              <a:rPr lang="en-US" dirty="0" smtClean="0"/>
              <a:t> R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Freeform 5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6" name="AutoShape 6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562600" y="2362200"/>
            <a:ext cx="2667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en-US" sz="2400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Colț</a:t>
            </a:r>
            <a:r>
              <a:rPr lang="en-US" sz="24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&gt; 0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7162800" y="5105400"/>
            <a:ext cx="1295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en-US" sz="2000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Muchie</a:t>
            </a:r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 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&lt; 0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4114800" y="1905000"/>
            <a:ext cx="1295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en-US" sz="2000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Muchie</a:t>
            </a:r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 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&lt; 0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920067" y="5181600"/>
            <a:ext cx="144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Regiune</a:t>
            </a:r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“</a:t>
            </a:r>
            <a:r>
              <a:rPr lang="en-US" sz="2000" dirty="0" err="1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uniformă</a:t>
            </a:r>
            <a:r>
              <a:rPr lang="en-US" sz="2000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</a:t>
            </a:r>
            <a:endParaRPr lang="ru-RU" sz="20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4899025" y="4714875"/>
            <a:ext cx="11027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  <a:sym typeface="Symbol" pitchFamily="18" charset="2"/>
              </a:rPr>
              <a:t>|R| </a:t>
            </a:r>
            <a:r>
              <a:rPr lang="en-US" sz="2400" dirty="0" err="1" smtClean="0">
                <a:latin typeface="Times New Roman" pitchFamily="18" charset="0"/>
                <a:sym typeface="Symbol" pitchFamily="18" charset="2"/>
              </a:rPr>
              <a:t>mic</a:t>
            </a:r>
            <a:endParaRPr lang="en-US" sz="2400" dirty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 flipH="1">
            <a:off x="5029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77" name="Text Box 18"/>
          <p:cNvSpPr txBox="1">
            <a:spLocks noChangeArrowheads="1"/>
          </p:cNvSpPr>
          <p:nvPr/>
        </p:nvSpPr>
        <p:spPr bwMode="auto">
          <a:xfrm>
            <a:off x="286701" y="1828800"/>
            <a:ext cx="24415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1800" i="1" dirty="0">
                <a:latin typeface="Times New Roman" pitchFamily="18" charset="0"/>
              </a:rPr>
              <a:t>α</a:t>
            </a:r>
            <a:r>
              <a:rPr lang="en-US" sz="1800" dirty="0"/>
              <a:t>: constant (0.04 </a:t>
            </a:r>
            <a:r>
              <a:rPr lang="en-US" sz="1800" dirty="0" smtClean="0"/>
              <a:t>- </a:t>
            </a:r>
            <a:r>
              <a:rPr lang="en-US" sz="1800" dirty="0"/>
              <a:t>0.06)</a:t>
            </a:r>
            <a:endParaRPr lang="el-GR" sz="1800" dirty="0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01" y="1243547"/>
            <a:ext cx="8418198" cy="404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07153" y="6583800"/>
            <a:ext cx="361950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Slide </a:t>
            </a:r>
            <a:r>
              <a:rPr lang="en-US" sz="1100" dirty="0" err="1" smtClean="0">
                <a:solidFill>
                  <a:srgbClr val="000000"/>
                </a:solidFill>
              </a:rPr>
              <a:t>adaptat</a:t>
            </a:r>
            <a:r>
              <a:rPr lang="en-US" sz="1100" dirty="0" smtClean="0">
                <a:solidFill>
                  <a:srgbClr val="000000"/>
                </a:solidFill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</a:rPr>
              <a:t>după</a:t>
            </a:r>
            <a:r>
              <a:rPr lang="en-US" sz="1100" dirty="0" smtClean="0">
                <a:solidFill>
                  <a:srgbClr val="000000"/>
                </a:solidFill>
              </a:rPr>
              <a:t> S. </a:t>
            </a:r>
            <a:r>
              <a:rPr lang="en-US" sz="1100" dirty="0" err="1" smtClean="0">
                <a:solidFill>
                  <a:srgbClr val="000000"/>
                </a:solidFill>
              </a:rPr>
              <a:t>Lazebnik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7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64"/>
            <a:ext cx="8229600" cy="1143000"/>
          </a:xfrm>
        </p:spPr>
        <p:txBody>
          <a:bodyPr/>
          <a:lstStyle/>
          <a:p>
            <a:r>
              <a:rPr lang="en-US" dirty="0" err="1" smtClean="0"/>
              <a:t>Trăsături</a:t>
            </a:r>
            <a:r>
              <a:rPr lang="en-US" dirty="0" smtClean="0"/>
              <a:t> locale: </a:t>
            </a:r>
            <a:r>
              <a:rPr lang="en-US" dirty="0" err="1"/>
              <a:t>t</a:t>
            </a:r>
            <a:r>
              <a:rPr lang="en-US" dirty="0" err="1" smtClean="0"/>
              <a:t>erminologie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7100"/>
            <a:ext cx="86868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sz="3700" dirty="0" err="1"/>
              <a:t>î</a:t>
            </a:r>
            <a:r>
              <a:rPr lang="en-US" sz="3700" dirty="0" err="1" smtClean="0"/>
              <a:t>n</a:t>
            </a:r>
            <a:r>
              <a:rPr lang="en-US" sz="3700" dirty="0" smtClean="0"/>
              <a:t> </a:t>
            </a:r>
            <a:r>
              <a:rPr lang="en-US" sz="3700" dirty="0" err="1" smtClean="0"/>
              <a:t>limba</a:t>
            </a:r>
            <a:r>
              <a:rPr lang="en-US" sz="3700" dirty="0" smtClean="0"/>
              <a:t> </a:t>
            </a:r>
            <a:r>
              <a:rPr lang="en-US" sz="3700" dirty="0" err="1" smtClean="0"/>
              <a:t>engleză</a:t>
            </a:r>
            <a:r>
              <a:rPr lang="en-US" sz="3700" dirty="0" smtClean="0"/>
              <a:t>: local feature </a:t>
            </a:r>
            <a:r>
              <a:rPr lang="en-US" sz="3700" dirty="0"/>
              <a:t>= interest </a:t>
            </a:r>
            <a:r>
              <a:rPr lang="en-US" sz="3700" dirty="0" smtClean="0"/>
              <a:t>point  </a:t>
            </a:r>
            <a:r>
              <a:rPr lang="en-US" sz="3700" dirty="0"/>
              <a:t>+ </a:t>
            </a:r>
            <a:r>
              <a:rPr lang="en-US" sz="3700" dirty="0" smtClean="0"/>
              <a:t>region descriptor </a:t>
            </a:r>
            <a:r>
              <a:rPr lang="en-US" sz="3700" dirty="0"/>
              <a:t>= </a:t>
            </a:r>
            <a:r>
              <a:rPr lang="en-US" sz="3700" dirty="0" err="1" smtClean="0"/>
              <a:t>keypoint</a:t>
            </a:r>
            <a:r>
              <a:rPr lang="en-US" sz="3700" dirty="0" smtClean="0"/>
              <a:t> </a:t>
            </a:r>
            <a:r>
              <a:rPr lang="en-US" sz="3700" dirty="0"/>
              <a:t>+ </a:t>
            </a:r>
            <a:r>
              <a:rPr lang="en-US" sz="3700" dirty="0" smtClean="0"/>
              <a:t>region descriptor</a:t>
            </a:r>
          </a:p>
          <a:p>
            <a:endParaRPr lang="en-US" sz="3700" dirty="0" smtClean="0"/>
          </a:p>
          <a:p>
            <a:r>
              <a:rPr lang="en-US" sz="3700" dirty="0" err="1"/>
              <a:t>î</a:t>
            </a:r>
            <a:r>
              <a:rPr lang="en-US" sz="3700" dirty="0" err="1" smtClean="0"/>
              <a:t>n</a:t>
            </a:r>
            <a:r>
              <a:rPr lang="en-US" sz="3700" dirty="0" smtClean="0"/>
              <a:t> </a:t>
            </a:r>
            <a:r>
              <a:rPr lang="en-US" sz="3700" dirty="0" err="1" smtClean="0"/>
              <a:t>limba</a:t>
            </a:r>
            <a:r>
              <a:rPr lang="en-US" sz="3700" dirty="0" smtClean="0"/>
              <a:t> </a:t>
            </a:r>
            <a:r>
              <a:rPr lang="en-US" sz="3700" dirty="0" err="1" smtClean="0"/>
              <a:t>română</a:t>
            </a:r>
            <a:r>
              <a:rPr lang="en-US" sz="3700" dirty="0" smtClean="0"/>
              <a:t>: </a:t>
            </a:r>
            <a:r>
              <a:rPr lang="en-US" sz="3700" dirty="0" err="1" smtClean="0"/>
              <a:t>trăsătură</a:t>
            </a:r>
            <a:r>
              <a:rPr lang="en-US" sz="3700" dirty="0" smtClean="0"/>
              <a:t> </a:t>
            </a:r>
            <a:r>
              <a:rPr lang="en-US" sz="3700" dirty="0" err="1" smtClean="0"/>
              <a:t>locală</a:t>
            </a:r>
            <a:r>
              <a:rPr lang="en-US" sz="3700" dirty="0" smtClean="0"/>
              <a:t> = </a:t>
            </a:r>
            <a:r>
              <a:rPr lang="en-US" sz="3700" dirty="0" err="1" smtClean="0"/>
              <a:t>caracteristică</a:t>
            </a:r>
            <a:r>
              <a:rPr lang="en-US" sz="3700" dirty="0" smtClean="0"/>
              <a:t> </a:t>
            </a:r>
            <a:r>
              <a:rPr lang="en-US" sz="3700" dirty="0" err="1" smtClean="0"/>
              <a:t>locală</a:t>
            </a:r>
            <a:r>
              <a:rPr lang="en-US" sz="3700" dirty="0" smtClean="0"/>
              <a:t> </a:t>
            </a:r>
            <a:r>
              <a:rPr lang="en-US" sz="3700" dirty="0"/>
              <a:t>= </a:t>
            </a:r>
            <a:r>
              <a:rPr lang="en-US" sz="3700" dirty="0" err="1" smtClean="0"/>
              <a:t>regiune</a:t>
            </a:r>
            <a:r>
              <a:rPr lang="en-US" sz="3700" dirty="0" smtClean="0"/>
              <a:t> din imagine </a:t>
            </a:r>
            <a:r>
              <a:rPr lang="en-US" sz="3700" dirty="0" err="1" smtClean="0"/>
              <a:t>centrată</a:t>
            </a:r>
            <a:r>
              <a:rPr lang="en-US" sz="3700" dirty="0" smtClean="0"/>
              <a:t> </a:t>
            </a:r>
            <a:r>
              <a:rPr lang="en-US" sz="3700" dirty="0" err="1"/>
              <a:t>î</a:t>
            </a:r>
            <a:r>
              <a:rPr lang="en-US" sz="3700" dirty="0" err="1" smtClean="0"/>
              <a:t>ntr</a:t>
            </a:r>
            <a:r>
              <a:rPr lang="en-US" sz="3700" dirty="0" smtClean="0"/>
              <a:t>-un </a:t>
            </a:r>
            <a:r>
              <a:rPr lang="en-US" sz="3700" dirty="0" err="1" smtClean="0"/>
              <a:t>punct</a:t>
            </a:r>
            <a:r>
              <a:rPr lang="en-US" sz="3700" dirty="0" smtClean="0"/>
              <a:t> </a:t>
            </a:r>
            <a:r>
              <a:rPr lang="en-US" sz="3700" dirty="0"/>
              <a:t>de </a:t>
            </a:r>
            <a:r>
              <a:rPr lang="en-US" sz="3700" dirty="0" err="1" smtClean="0"/>
              <a:t>interes</a:t>
            </a:r>
            <a:r>
              <a:rPr lang="en-US" sz="3700" dirty="0" smtClean="0"/>
              <a:t> (</a:t>
            </a:r>
            <a:r>
              <a:rPr lang="en-US" sz="3700" dirty="0" err="1" smtClean="0"/>
              <a:t>punct</a:t>
            </a:r>
            <a:r>
              <a:rPr lang="en-US" sz="3700" dirty="0" smtClean="0"/>
              <a:t> </a:t>
            </a:r>
            <a:r>
              <a:rPr lang="en-US" sz="3700" dirty="0" err="1" smtClean="0"/>
              <a:t>cheie</a:t>
            </a:r>
            <a:r>
              <a:rPr lang="en-US" sz="3700" dirty="0" smtClean="0"/>
              <a:t>) + </a:t>
            </a:r>
            <a:r>
              <a:rPr lang="en-US" sz="3700" dirty="0" err="1" smtClean="0"/>
              <a:t>descriptorul</a:t>
            </a:r>
            <a:r>
              <a:rPr lang="en-US" sz="3700" dirty="0" smtClean="0"/>
              <a:t> </a:t>
            </a:r>
            <a:r>
              <a:rPr lang="en-US" sz="3700" dirty="0" err="1" smtClean="0"/>
              <a:t>conținutului</a:t>
            </a:r>
            <a:r>
              <a:rPr lang="en-US" sz="3700" dirty="0" smtClean="0"/>
              <a:t> </a:t>
            </a:r>
            <a:r>
              <a:rPr lang="en-US" sz="3700" dirty="0" err="1" smtClean="0"/>
              <a:t>vizual</a:t>
            </a:r>
            <a:r>
              <a:rPr lang="en-US" sz="3700" dirty="0" smtClean="0"/>
              <a:t> al </a:t>
            </a:r>
            <a:r>
              <a:rPr lang="en-US" sz="3700" dirty="0" err="1" smtClean="0"/>
              <a:t>regiunii</a:t>
            </a:r>
            <a:r>
              <a:rPr lang="en-US" sz="3700" dirty="0" smtClean="0"/>
              <a:t> din imagine; </a:t>
            </a:r>
          </a:p>
          <a:p>
            <a:endParaRPr lang="en-US" sz="3700" dirty="0"/>
          </a:p>
          <a:p>
            <a:r>
              <a:rPr lang="en-US" sz="3700" dirty="0" err="1"/>
              <a:t>t</a:t>
            </a:r>
            <a:r>
              <a:rPr lang="en-US" sz="3700" dirty="0" err="1" smtClean="0"/>
              <a:t>răsătură</a:t>
            </a:r>
            <a:r>
              <a:rPr lang="en-US" sz="3700" dirty="0" smtClean="0"/>
              <a:t> </a:t>
            </a:r>
            <a:r>
              <a:rPr lang="en-US" sz="3700" dirty="0" err="1" smtClean="0"/>
              <a:t>locală</a:t>
            </a:r>
            <a:r>
              <a:rPr lang="en-US" sz="3700" dirty="0" smtClean="0"/>
              <a:t> = o </a:t>
            </a:r>
            <a:r>
              <a:rPr lang="en-US" sz="3700" dirty="0" err="1" smtClean="0"/>
              <a:t>regiune</a:t>
            </a:r>
            <a:r>
              <a:rPr lang="en-US" sz="3700" dirty="0" smtClean="0"/>
              <a:t> din imagine cu </a:t>
            </a:r>
            <a:r>
              <a:rPr lang="en-US" sz="3700" dirty="0" err="1" smtClean="0"/>
              <a:t>proprietăți</a:t>
            </a:r>
            <a:r>
              <a:rPr lang="en-US" sz="3700" dirty="0" smtClean="0"/>
              <a:t> </a:t>
            </a:r>
            <a:r>
              <a:rPr lang="en-US" sz="3700" dirty="0" err="1" smtClean="0"/>
              <a:t>speciale</a:t>
            </a:r>
            <a:r>
              <a:rPr lang="en-US" sz="3700" dirty="0" smtClean="0"/>
              <a:t>, </a:t>
            </a:r>
            <a:r>
              <a:rPr lang="en-US" sz="3700" dirty="0" err="1" smtClean="0"/>
              <a:t>în</a:t>
            </a:r>
            <a:r>
              <a:rPr lang="en-US" sz="3700" dirty="0" smtClean="0"/>
              <a:t> </a:t>
            </a:r>
            <a:r>
              <a:rPr lang="en-US" sz="3700" dirty="0" err="1" smtClean="0"/>
              <a:t>sensul</a:t>
            </a:r>
            <a:r>
              <a:rPr lang="en-US" sz="3700" dirty="0" smtClean="0"/>
              <a:t> </a:t>
            </a:r>
            <a:r>
              <a:rPr lang="en-US" sz="3700" dirty="0" err="1" smtClean="0"/>
              <a:t>că</a:t>
            </a:r>
            <a:r>
              <a:rPr lang="en-US" sz="3700" dirty="0" smtClean="0"/>
              <a:t> </a:t>
            </a:r>
            <a:r>
              <a:rPr lang="en-US" sz="3700" dirty="0" err="1" smtClean="0"/>
              <a:t>poate</a:t>
            </a:r>
            <a:r>
              <a:rPr lang="en-US" sz="3700" dirty="0" smtClean="0"/>
              <a:t> fi </a:t>
            </a:r>
            <a:r>
              <a:rPr lang="en-US" sz="3700" dirty="0" err="1" smtClean="0"/>
              <a:t>detectată</a:t>
            </a:r>
            <a:r>
              <a:rPr lang="en-US" sz="3700" dirty="0" smtClean="0"/>
              <a:t> </a:t>
            </a:r>
            <a:r>
              <a:rPr lang="en-US" sz="3700" dirty="0" err="1" smtClean="0"/>
              <a:t>dacă</a:t>
            </a:r>
            <a:r>
              <a:rPr lang="en-US" sz="3700" dirty="0" smtClean="0"/>
              <a:t> </a:t>
            </a:r>
            <a:r>
              <a:rPr lang="en-US" sz="3700" dirty="0" err="1" smtClean="0"/>
              <a:t>imaginea</a:t>
            </a:r>
            <a:r>
              <a:rPr lang="en-US" sz="3700" dirty="0" smtClean="0"/>
              <a:t> </a:t>
            </a:r>
            <a:r>
              <a:rPr lang="en-US" sz="3700" dirty="0" err="1" smtClean="0"/>
              <a:t>sufera</a:t>
            </a:r>
            <a:r>
              <a:rPr lang="en-US" sz="3700" dirty="0" smtClean="0"/>
              <a:t> </a:t>
            </a:r>
            <a:r>
              <a:rPr lang="en-US" sz="3700" dirty="0" err="1" smtClean="0"/>
              <a:t>transformări</a:t>
            </a:r>
            <a:r>
              <a:rPr lang="en-US" sz="3700" dirty="0" smtClean="0"/>
              <a:t> </a:t>
            </a:r>
            <a:r>
              <a:rPr lang="en-US" sz="3700" dirty="0" err="1" smtClean="0"/>
              <a:t>geometrice</a:t>
            </a:r>
            <a:r>
              <a:rPr lang="en-US" sz="3700" dirty="0" smtClean="0"/>
              <a:t> </a:t>
            </a:r>
            <a:r>
              <a:rPr lang="en-US" sz="3700" dirty="0" err="1" smtClean="0"/>
              <a:t>sau</a:t>
            </a:r>
            <a:r>
              <a:rPr lang="en-US" sz="3700" dirty="0" smtClean="0"/>
              <a:t> </a:t>
            </a:r>
            <a:r>
              <a:rPr lang="en-US" sz="3700" dirty="0" err="1" smtClean="0"/>
              <a:t>fotometrice</a:t>
            </a:r>
            <a:r>
              <a:rPr lang="en-US" sz="3700" dirty="0" smtClean="0"/>
              <a:t> (nu </a:t>
            </a:r>
            <a:r>
              <a:rPr lang="en-US" sz="3700" dirty="0" err="1" smtClean="0"/>
              <a:t>foarte</a:t>
            </a:r>
            <a:r>
              <a:rPr lang="en-US" sz="3700" dirty="0" smtClean="0"/>
              <a:t> </a:t>
            </a:r>
            <a:r>
              <a:rPr lang="en-US" sz="3700" dirty="0" err="1" smtClean="0"/>
              <a:t>mari</a:t>
            </a:r>
            <a:r>
              <a:rPr lang="en-US" sz="3700" dirty="0" smtClean="0"/>
              <a:t>)</a:t>
            </a:r>
            <a:endParaRPr lang="en-US" sz="37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1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75763"/>
            <a:ext cx="8048682" cy="5210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800" dirty="0" err="1" smtClean="0"/>
              <a:t>Calculează</a:t>
            </a:r>
            <a:r>
              <a:rPr lang="en-US" sz="2800" dirty="0" smtClean="0"/>
              <a:t> derivate </a:t>
            </a:r>
            <a:r>
              <a:rPr lang="en-US" sz="2800" dirty="0" err="1" smtClean="0"/>
              <a:t>parțiale</a:t>
            </a:r>
            <a:r>
              <a:rPr lang="en-US" sz="2800" dirty="0" smtClean="0"/>
              <a:t> I</a:t>
            </a:r>
            <a:r>
              <a:rPr lang="en-US" sz="2800" baseline="-25000" dirty="0" smtClean="0"/>
              <a:t>x</a:t>
            </a:r>
            <a:r>
              <a:rPr lang="en-US" sz="2800" dirty="0"/>
              <a:t> </a:t>
            </a:r>
            <a:r>
              <a:rPr lang="en-US" sz="2800" dirty="0" err="1" smtClean="0"/>
              <a:t>și</a:t>
            </a:r>
            <a:r>
              <a:rPr lang="en-US" sz="2800" dirty="0" smtClean="0"/>
              <a:t> </a:t>
            </a:r>
            <a:r>
              <a:rPr lang="en-US" sz="2800" dirty="0" err="1" smtClean="0"/>
              <a:t>I</a:t>
            </a:r>
            <a:r>
              <a:rPr lang="en-US" sz="2800" baseline="-25000" dirty="0" err="1" smtClean="0"/>
              <a:t>y</a:t>
            </a:r>
            <a:r>
              <a:rPr lang="en-US" sz="2800" dirty="0" smtClean="0"/>
              <a:t> la </a:t>
            </a:r>
            <a:r>
              <a:rPr lang="en-US" sz="2800" dirty="0" err="1" smtClean="0"/>
              <a:t>fiecare</a:t>
            </a:r>
            <a:r>
              <a:rPr lang="en-US" sz="2800" dirty="0" smtClean="0"/>
              <a:t> pixel (</a:t>
            </a:r>
            <a:r>
              <a:rPr lang="en-US" sz="2800" dirty="0" err="1" smtClean="0"/>
              <a:t>x,y</a:t>
            </a:r>
            <a:r>
              <a:rPr lang="en-US" sz="2800" dirty="0" smtClean="0"/>
              <a:t>)</a:t>
            </a:r>
          </a:p>
          <a:p>
            <a:pPr marL="514350" indent="-514350">
              <a:buFont typeface="+mj-lt"/>
              <a:buAutoNum type="arabicParenR"/>
            </a:pPr>
            <a:endParaRPr lang="en-US" sz="28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/>
              <a:t>Calculează</a:t>
            </a:r>
            <a:r>
              <a:rPr lang="en-US" sz="2800" dirty="0" smtClean="0"/>
              <a:t> </a:t>
            </a:r>
            <a:r>
              <a:rPr lang="en-US" sz="2800" dirty="0" err="1" smtClean="0"/>
              <a:t>matricea</a:t>
            </a:r>
            <a:r>
              <a:rPr lang="en-US" sz="2800" dirty="0" smtClean="0"/>
              <a:t> M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o </a:t>
            </a:r>
            <a:r>
              <a:rPr lang="en-US" sz="2800" dirty="0" err="1" smtClean="0"/>
              <a:t>fereastră</a:t>
            </a:r>
            <a:r>
              <a:rPr lang="en-US" sz="2800" dirty="0" smtClean="0"/>
              <a:t> </a:t>
            </a:r>
            <a:r>
              <a:rPr lang="en-US" sz="2800" dirty="0" err="1" smtClean="0"/>
              <a:t>centrată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fiecare</a:t>
            </a:r>
            <a:r>
              <a:rPr lang="en-US" sz="2800" dirty="0" smtClean="0"/>
              <a:t> pixel (</a:t>
            </a:r>
            <a:r>
              <a:rPr lang="en-US" sz="2800" dirty="0" err="1" smtClean="0"/>
              <a:t>x,y</a:t>
            </a:r>
            <a:r>
              <a:rPr lang="en-US" sz="2800" dirty="0" smtClean="0"/>
              <a:t>) din imagine</a:t>
            </a:r>
          </a:p>
          <a:p>
            <a:pPr marL="514350" indent="-514350">
              <a:buFont typeface="+mj-lt"/>
              <a:buAutoNum type="arabicParenR"/>
            </a:pPr>
            <a:endParaRPr lang="en-US" sz="28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/>
              <a:t>Calculează</a:t>
            </a:r>
            <a:r>
              <a:rPr lang="en-US" sz="2800" dirty="0" smtClean="0"/>
              <a:t> </a:t>
            </a:r>
            <a:r>
              <a:rPr lang="en-US" sz="2800" dirty="0" err="1" smtClean="0"/>
              <a:t>funcția</a:t>
            </a:r>
            <a:r>
              <a:rPr lang="en-US" sz="2800" dirty="0" smtClean="0"/>
              <a:t> </a:t>
            </a:r>
            <a:r>
              <a:rPr lang="en-US" sz="2800" dirty="0" err="1" smtClean="0"/>
              <a:t>cornerness</a:t>
            </a:r>
            <a:r>
              <a:rPr lang="en-US" sz="2800" dirty="0" smtClean="0"/>
              <a:t> R la </a:t>
            </a:r>
            <a:r>
              <a:rPr lang="en-US" sz="2800" dirty="0" err="1" smtClean="0"/>
              <a:t>fiecare</a:t>
            </a:r>
            <a:r>
              <a:rPr lang="en-US" sz="2800" dirty="0" smtClean="0"/>
              <a:t> pixel (</a:t>
            </a:r>
            <a:r>
              <a:rPr lang="en-US" sz="2800" dirty="0" err="1" smtClean="0"/>
              <a:t>x,y</a:t>
            </a:r>
            <a:r>
              <a:rPr lang="en-US" sz="2800" dirty="0" smtClean="0"/>
              <a:t>)</a:t>
            </a:r>
          </a:p>
          <a:p>
            <a:pPr marL="514350" indent="-514350">
              <a:buFont typeface="+mj-lt"/>
              <a:buAutoNum type="arabicParenR"/>
            </a:pPr>
            <a:endParaRPr lang="en-US" sz="2800" dirty="0"/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/>
              <a:t>Găsește</a:t>
            </a:r>
            <a:r>
              <a:rPr lang="en-US" sz="2800" dirty="0" smtClean="0"/>
              <a:t> </a:t>
            </a:r>
            <a:r>
              <a:rPr lang="en-US" sz="2800" dirty="0" err="1" smtClean="0"/>
              <a:t>punctele</a:t>
            </a:r>
            <a:r>
              <a:rPr lang="en-US" sz="2800" dirty="0" smtClean="0"/>
              <a:t>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care R are </a:t>
            </a:r>
            <a:r>
              <a:rPr lang="en-US" sz="2800" dirty="0" err="1" smtClean="0"/>
              <a:t>valori</a:t>
            </a:r>
            <a:r>
              <a:rPr lang="en-US" sz="2800" dirty="0" smtClean="0"/>
              <a:t> </a:t>
            </a:r>
            <a:r>
              <a:rPr lang="en-US" sz="2800" dirty="0" err="1" smtClean="0"/>
              <a:t>foarte</a:t>
            </a:r>
            <a:r>
              <a:rPr lang="en-US" sz="2800" dirty="0" smtClean="0"/>
              <a:t> </a:t>
            </a:r>
            <a:r>
              <a:rPr lang="en-US" sz="2800" dirty="0" err="1" smtClean="0"/>
              <a:t>mari</a:t>
            </a:r>
            <a:r>
              <a:rPr lang="en-US" sz="2800" dirty="0" smtClean="0"/>
              <a:t> (&gt; threshold). </a:t>
            </a:r>
          </a:p>
          <a:p>
            <a:pPr marL="514350" indent="-514350">
              <a:buFont typeface="+mj-lt"/>
              <a:buAutoNum type="arabicParenR"/>
            </a:pPr>
            <a:endParaRPr lang="en-US" sz="28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/>
              <a:t>Găsește</a:t>
            </a:r>
            <a:r>
              <a:rPr lang="en-US" sz="2800" dirty="0" smtClean="0"/>
              <a:t> </a:t>
            </a:r>
            <a:r>
              <a:rPr lang="en-US" sz="2800" dirty="0" err="1" smtClean="0"/>
              <a:t>maximele</a:t>
            </a:r>
            <a:r>
              <a:rPr lang="en-US" sz="2800" dirty="0" smtClean="0"/>
              <a:t> locale ale </a:t>
            </a:r>
            <a:r>
              <a:rPr lang="en-US" sz="2800" dirty="0" err="1" smtClean="0"/>
              <a:t>funcției</a:t>
            </a:r>
            <a:r>
              <a:rPr lang="en-US" sz="2800" dirty="0" smtClean="0"/>
              <a:t>, </a:t>
            </a:r>
            <a:r>
              <a:rPr lang="en-US" sz="2800" dirty="0" err="1" smtClean="0"/>
              <a:t>realizează</a:t>
            </a:r>
            <a:r>
              <a:rPr lang="en-US" sz="2800" dirty="0" smtClean="0"/>
              <a:t> </a:t>
            </a:r>
            <a:r>
              <a:rPr lang="en-US" sz="2800" dirty="0" err="1" smtClean="0"/>
              <a:t>suprimarea</a:t>
            </a:r>
            <a:r>
              <a:rPr lang="en-US" sz="2800" dirty="0" smtClean="0"/>
              <a:t> </a:t>
            </a:r>
            <a:r>
              <a:rPr lang="en-US" sz="2800" dirty="0" err="1" smtClean="0"/>
              <a:t>maximelor</a:t>
            </a:r>
            <a:r>
              <a:rPr lang="en-US" sz="2800" dirty="0" smtClean="0"/>
              <a:t> (non-maximum </a:t>
            </a:r>
            <a:r>
              <a:rPr lang="en-US" sz="2800" dirty="0" err="1" smtClean="0"/>
              <a:t>supression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0" y="3287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Detectorul</a:t>
            </a:r>
            <a:r>
              <a:rPr lang="en-US" sz="4000" dirty="0" smtClean="0"/>
              <a:t> de </a:t>
            </a:r>
            <a:r>
              <a:rPr lang="en-US" sz="4000" dirty="0" err="1" smtClean="0"/>
              <a:t>colțuri</a:t>
            </a:r>
            <a:r>
              <a:rPr lang="en-US" sz="4000" dirty="0" smtClean="0"/>
              <a:t> Harris</a:t>
            </a:r>
            <a:endParaRPr lang="en-US" sz="4000" dirty="0"/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276282" y="6167064"/>
            <a:ext cx="8458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/>
              <a:t>C.Harris</a:t>
            </a:r>
            <a:r>
              <a:rPr lang="en-US" sz="2000" dirty="0"/>
              <a:t> and </a:t>
            </a:r>
            <a:r>
              <a:rPr lang="en-US" sz="2000" dirty="0" err="1"/>
              <a:t>M.Stephens</a:t>
            </a:r>
            <a:r>
              <a:rPr lang="en-US" sz="2000" dirty="0"/>
              <a:t>. </a:t>
            </a:r>
            <a:r>
              <a:rPr lang="en-US" sz="2000" dirty="0" smtClean="0">
                <a:hlinkClick r:id="rId3"/>
              </a:rPr>
              <a:t>“A </a:t>
            </a:r>
            <a:r>
              <a:rPr lang="en-US" sz="2000" dirty="0">
                <a:hlinkClick r:id="rId3"/>
              </a:rPr>
              <a:t>Combined Corner and Edge Detector</a:t>
            </a:r>
            <a:r>
              <a:rPr lang="en-US" sz="2000" dirty="0" smtClean="0">
                <a:hlinkClick r:id="rId3"/>
              </a:rPr>
              <a:t>.” </a:t>
            </a:r>
            <a:r>
              <a:rPr lang="en-US" sz="2000" i="1" dirty="0"/>
              <a:t>Proceedings of the 4th </a:t>
            </a:r>
            <a:r>
              <a:rPr lang="en-US" sz="2000" i="1" dirty="0" err="1"/>
              <a:t>Alvey</a:t>
            </a:r>
            <a:r>
              <a:rPr lang="en-US" sz="2000" i="1" dirty="0"/>
              <a:t> Vision Conference</a:t>
            </a:r>
            <a:r>
              <a:rPr lang="en-US" sz="2000" dirty="0"/>
              <a:t>: pages 147—151, 1988.  </a:t>
            </a:r>
          </a:p>
        </p:txBody>
      </p:sp>
    </p:spTree>
    <p:extLst>
      <p:ext uri="{BB962C8B-B14F-4D97-AF65-F5344CB8AC3E}">
        <p14:creationId xmlns:p14="http://schemas.microsoft.com/office/powerpoint/2010/main" val="335881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3" descr="cows_step0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0" y="-17879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Detectorul</a:t>
            </a:r>
            <a:r>
              <a:rPr lang="en-US" sz="4000" dirty="0" smtClean="0"/>
              <a:t> de </a:t>
            </a:r>
            <a:r>
              <a:rPr lang="en-US" sz="4000" dirty="0" err="1" smtClean="0"/>
              <a:t>colțuri</a:t>
            </a:r>
            <a:r>
              <a:rPr lang="en-US" sz="4000" dirty="0" smtClean="0"/>
              <a:t> Harris: </a:t>
            </a:r>
            <a:r>
              <a:rPr lang="en-US" sz="4000" dirty="0" err="1" smtClean="0"/>
              <a:t>pași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58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1" name="Picture 3" descr="cows_step1_corner_respo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828675" y="774700"/>
            <a:ext cx="4315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cs typeface="Times New Roman" charset="0"/>
              </a:rPr>
              <a:t>Calculul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funcției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cornerness</a:t>
            </a:r>
            <a:r>
              <a:rPr lang="en-US" sz="2400" dirty="0" smtClean="0">
                <a:cs typeface="Times New Roman" charset="0"/>
              </a:rPr>
              <a:t> R</a:t>
            </a:r>
            <a:endParaRPr lang="ru-RU" i="1" dirty="0">
              <a:cs typeface="Times New Roman" charset="0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0" y="-17879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Detectorul</a:t>
            </a:r>
            <a:r>
              <a:rPr lang="en-US" sz="4000" dirty="0" smtClean="0"/>
              <a:t> de </a:t>
            </a:r>
            <a:r>
              <a:rPr lang="en-US" sz="4000" dirty="0" err="1" smtClean="0"/>
              <a:t>colțuri</a:t>
            </a:r>
            <a:r>
              <a:rPr lang="en-US" sz="4000" dirty="0" smtClean="0"/>
              <a:t> Harris: </a:t>
            </a:r>
            <a:r>
              <a:rPr lang="en-US" sz="4000" dirty="0" err="1" smtClean="0"/>
              <a:t>pași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025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6" name="Picture 4" descr="cows_step2_thre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8675" y="774700"/>
            <a:ext cx="75227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cs typeface="Times New Roman" charset="0"/>
              </a:rPr>
              <a:t>Găsește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pixelii</a:t>
            </a:r>
            <a:r>
              <a:rPr lang="en-US" sz="2400" dirty="0" smtClean="0">
                <a:cs typeface="Times New Roman" charset="0"/>
              </a:rPr>
              <a:t> (</a:t>
            </a:r>
            <a:r>
              <a:rPr lang="en-US" sz="2400" dirty="0" err="1" smtClean="0">
                <a:cs typeface="Times New Roman" charset="0"/>
              </a:rPr>
              <a:t>x,y</a:t>
            </a:r>
            <a:r>
              <a:rPr lang="en-US" sz="2400" dirty="0" smtClean="0">
                <a:cs typeface="Times New Roman" charset="0"/>
              </a:rPr>
              <a:t>) din imagine cu R(</a:t>
            </a:r>
            <a:r>
              <a:rPr lang="en-US" sz="2400" dirty="0" err="1" smtClean="0">
                <a:cs typeface="Times New Roman" charset="0"/>
              </a:rPr>
              <a:t>x,y</a:t>
            </a:r>
            <a:r>
              <a:rPr lang="en-US" sz="2400" dirty="0" smtClean="0">
                <a:cs typeface="Times New Roman" charset="0"/>
              </a:rPr>
              <a:t>) &gt; threshold</a:t>
            </a:r>
            <a:endParaRPr lang="ru-RU" i="1" dirty="0">
              <a:cs typeface="Times New Roman" charset="0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0" y="-17879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Detectorul</a:t>
            </a:r>
            <a:r>
              <a:rPr lang="en-US" sz="4000" dirty="0" smtClean="0"/>
              <a:t> de </a:t>
            </a:r>
            <a:r>
              <a:rPr lang="en-US" sz="4000" dirty="0" err="1" smtClean="0"/>
              <a:t>colțuri</a:t>
            </a:r>
            <a:r>
              <a:rPr lang="en-US" sz="4000" dirty="0" smtClean="0"/>
              <a:t> Harris: </a:t>
            </a:r>
            <a:r>
              <a:rPr lang="en-US" sz="4000" dirty="0" err="1" smtClean="0"/>
              <a:t>pași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9706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60" name="Picture 4" descr="cows_step3_thresh&amp;max"/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17879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Detectorul</a:t>
            </a:r>
            <a:r>
              <a:rPr lang="en-US" sz="4000" dirty="0" smtClean="0"/>
              <a:t> de </a:t>
            </a:r>
            <a:r>
              <a:rPr lang="en-US" sz="4000" dirty="0" err="1" smtClean="0"/>
              <a:t>colțuri</a:t>
            </a:r>
            <a:r>
              <a:rPr lang="en-US" sz="4000" dirty="0" smtClean="0"/>
              <a:t> Harris: </a:t>
            </a:r>
            <a:r>
              <a:rPr lang="en-US" sz="4000" dirty="0" err="1" smtClean="0"/>
              <a:t>pași</a:t>
            </a:r>
            <a:endParaRPr lang="en-US" sz="4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28675" y="774700"/>
            <a:ext cx="7701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cs typeface="Times New Roman" charset="0"/>
              </a:rPr>
              <a:t>Păstrează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pixelii</a:t>
            </a:r>
            <a:r>
              <a:rPr lang="en-US" sz="2400" dirty="0" smtClean="0">
                <a:cs typeface="Times New Roman" charset="0"/>
              </a:rPr>
              <a:t> (</a:t>
            </a:r>
            <a:r>
              <a:rPr lang="en-US" sz="2400" dirty="0" err="1" smtClean="0">
                <a:cs typeface="Times New Roman" charset="0"/>
              </a:rPr>
              <a:t>x,y</a:t>
            </a:r>
            <a:r>
              <a:rPr lang="en-US" sz="2400" dirty="0" smtClean="0">
                <a:cs typeface="Times New Roman" charset="0"/>
              </a:rPr>
              <a:t>) din imagine cu R(</a:t>
            </a:r>
            <a:r>
              <a:rPr lang="en-US" sz="2400" dirty="0" err="1" smtClean="0">
                <a:cs typeface="Times New Roman" charset="0"/>
              </a:rPr>
              <a:t>x,y</a:t>
            </a:r>
            <a:r>
              <a:rPr lang="en-US" sz="2400" dirty="0" smtClean="0">
                <a:cs typeface="Times New Roman" charset="0"/>
              </a:rPr>
              <a:t>)maxim local</a:t>
            </a:r>
            <a:endParaRPr lang="ru-RU" i="1" dirty="0"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8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ttower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066800"/>
            <a:ext cx="7772400" cy="5184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0" y="-17879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Exemple</a:t>
            </a:r>
            <a:r>
              <a:rPr lang="en-US" sz="4000" dirty="0" smtClean="0"/>
              <a:t>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detectorul</a:t>
            </a:r>
            <a:r>
              <a:rPr lang="en-US" sz="4000" dirty="0" smtClean="0"/>
              <a:t> Harris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821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t_harris_blur1.5Rmap.jpg"/>
          <p:cNvPicPr>
            <a:picLocks noChangeAspect="1"/>
          </p:cNvPicPr>
          <p:nvPr/>
        </p:nvPicPr>
        <p:blipFill>
          <a:blip r:embed="rId3" cstate="print"/>
          <a:srcRect l="12500" t="6667" r="9167" b="11111"/>
          <a:stretch>
            <a:fillRect/>
          </a:stretch>
        </p:blipFill>
        <p:spPr>
          <a:xfrm>
            <a:off x="1371600" y="1447800"/>
            <a:ext cx="6400800" cy="5038928"/>
          </a:xfrm>
          <a:prstGeom prst="rect">
            <a:avLst/>
          </a:prstGeom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0" y="-17879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Exemple</a:t>
            </a:r>
            <a:r>
              <a:rPr lang="en-US" sz="4000" dirty="0" smtClean="0"/>
              <a:t>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detectorul</a:t>
            </a:r>
            <a:r>
              <a:rPr lang="en-US" sz="4000" dirty="0" smtClean="0"/>
              <a:t> Harris</a:t>
            </a:r>
            <a:endParaRPr lang="en-US" sz="40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28675" y="774700"/>
            <a:ext cx="4315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cs typeface="Times New Roman" charset="0"/>
              </a:rPr>
              <a:t>Calculul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funcției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cornerness</a:t>
            </a:r>
            <a:r>
              <a:rPr lang="en-US" sz="2400" dirty="0" smtClean="0">
                <a:cs typeface="Times New Roman" charset="0"/>
              </a:rPr>
              <a:t> R</a:t>
            </a:r>
            <a:endParaRPr lang="ru-RU" i="1" dirty="0"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1998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4" descr="thresholded_v_score.jpg"/>
          <p:cNvPicPr>
            <a:picLocks noChangeAspect="1"/>
          </p:cNvPicPr>
          <p:nvPr/>
        </p:nvPicPr>
        <p:blipFill>
          <a:blip r:embed="rId3" cstate="print"/>
          <a:srcRect l="55833"/>
          <a:stretch>
            <a:fillRect/>
          </a:stretch>
        </p:blipFill>
        <p:spPr bwMode="auto">
          <a:xfrm>
            <a:off x="701622" y="1242086"/>
            <a:ext cx="7547276" cy="5034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0" y="-17879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Exemple</a:t>
            </a:r>
            <a:r>
              <a:rPr lang="en-US" sz="4000" dirty="0" smtClean="0"/>
              <a:t>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detectorul</a:t>
            </a:r>
            <a:r>
              <a:rPr lang="en-US" sz="4000" dirty="0" smtClean="0"/>
              <a:t> Harris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886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0" y="-17879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/>
              <a:t>Exemple</a:t>
            </a:r>
            <a:r>
              <a:rPr lang="en-US" sz="4000" dirty="0" smtClean="0"/>
              <a:t> </a:t>
            </a:r>
            <a:r>
              <a:rPr lang="en-US" sz="4000" dirty="0" err="1" smtClean="0"/>
              <a:t>pentru</a:t>
            </a:r>
            <a:r>
              <a:rPr lang="en-US" sz="4000" dirty="0" smtClean="0"/>
              <a:t> </a:t>
            </a:r>
            <a:r>
              <a:rPr lang="en-US" sz="4000" dirty="0" err="1" smtClean="0"/>
              <a:t>detectorul</a:t>
            </a:r>
            <a:r>
              <a:rPr lang="en-US" sz="4000" dirty="0" smtClean="0"/>
              <a:t> Harris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65667" y="1826102"/>
            <a:ext cx="338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Matlab</a:t>
            </a:r>
            <a:r>
              <a:rPr lang="en-US" sz="2400" dirty="0" smtClean="0"/>
              <a:t>: </a:t>
            </a:r>
            <a:r>
              <a:rPr lang="en-US" sz="2400" dirty="0" err="1" smtClean="0"/>
              <a:t>functia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corner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666" y="2682228"/>
            <a:ext cx="49247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 = checkerboard(50,2,2);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corners = corner(I);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imshow</a:t>
            </a:r>
            <a:r>
              <a:rPr lang="en-US" sz="2400" dirty="0">
                <a:solidFill>
                  <a:srgbClr val="FF0000"/>
                </a:solidFill>
              </a:rPr>
              <a:t>(I);</a:t>
            </a:r>
          </a:p>
          <a:p>
            <a:r>
              <a:rPr lang="en-US" sz="2400" dirty="0">
                <a:solidFill>
                  <a:srgbClr val="FF0000"/>
                </a:solidFill>
              </a:rPr>
              <a:t>hold 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plot(corners(:,1),corners(:,2),'r*');</a:t>
            </a:r>
          </a:p>
        </p:txBody>
      </p:sp>
      <p:pic>
        <p:nvPicPr>
          <p:cNvPr id="4" name="Picture 3" descr="Screen shot 2016-11-08 at 8.3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22" y="1587500"/>
            <a:ext cx="3660422" cy="36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40418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Arial" charset="0"/>
              </a:rPr>
              <a:t>Invarianță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și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covarianță</a:t>
            </a:r>
            <a:endParaRPr lang="en-US" dirty="0">
              <a:latin typeface="Arial" charset="0"/>
            </a:endParaRP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915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Arial" charset="0"/>
              </a:rPr>
              <a:t>Vrem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să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găsim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pixeli</a:t>
            </a:r>
            <a:r>
              <a:rPr lang="en-US" sz="2000" dirty="0" smtClean="0">
                <a:latin typeface="Arial" charset="0"/>
              </a:rPr>
              <a:t> din </a:t>
            </a:r>
            <a:r>
              <a:rPr lang="en-US" sz="2000" dirty="0" err="1" smtClean="0">
                <a:latin typeface="Arial" charset="0"/>
              </a:rPr>
              <a:t>imagini</a:t>
            </a:r>
            <a:r>
              <a:rPr lang="en-US" sz="2000" dirty="0" smtClean="0">
                <a:latin typeface="Arial" charset="0"/>
              </a:rPr>
              <a:t> care </a:t>
            </a:r>
            <a:r>
              <a:rPr lang="en-US" sz="2000" dirty="0" err="1" smtClean="0">
                <a:latin typeface="Arial" charset="0"/>
              </a:rPr>
              <a:t>sunt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colțuri</a:t>
            </a:r>
            <a:r>
              <a:rPr lang="en-US" sz="2000" dirty="0" smtClean="0">
                <a:latin typeface="Arial" charset="0"/>
              </a:rPr>
              <a:t> care </a:t>
            </a:r>
            <a:r>
              <a:rPr lang="en-US" sz="2000" dirty="0" err="1" smtClean="0">
                <a:latin typeface="Arial" charset="0"/>
              </a:rPr>
              <a:t>să</a:t>
            </a:r>
            <a:r>
              <a:rPr lang="en-US" sz="2000" dirty="0" smtClean="0">
                <a:latin typeface="Arial" charset="0"/>
              </a:rPr>
              <a:t> fie </a:t>
            </a:r>
            <a:r>
              <a:rPr lang="en-US" sz="2000" b="1" i="1" dirty="0" err="1" smtClean="0">
                <a:solidFill>
                  <a:srgbClr val="FF0000"/>
                </a:solidFill>
                <a:latin typeface="Arial" charset="0"/>
              </a:rPr>
              <a:t>invariante</a:t>
            </a:r>
            <a:r>
              <a:rPr lang="en-US" sz="2000" dirty="0" smtClean="0">
                <a:latin typeface="Arial" charset="0"/>
              </a:rPr>
              <a:t> la </a:t>
            </a:r>
            <a:r>
              <a:rPr lang="en-US" sz="2000" dirty="0" err="1" smtClean="0">
                <a:latin typeface="Arial" charset="0"/>
              </a:rPr>
              <a:t>transformări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fotometrice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și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b="1" i="1" dirty="0" err="1" smtClean="0">
                <a:solidFill>
                  <a:srgbClr val="FF0000"/>
                </a:solidFill>
                <a:latin typeface="Arial" charset="0"/>
              </a:rPr>
              <a:t>covariante</a:t>
            </a:r>
            <a:r>
              <a:rPr lang="en-US" sz="2000" dirty="0" smtClean="0">
                <a:latin typeface="Arial" charset="0"/>
              </a:rPr>
              <a:t> la </a:t>
            </a:r>
            <a:r>
              <a:rPr lang="en-US" sz="2000" dirty="0" err="1" smtClean="0">
                <a:latin typeface="Arial" charset="0"/>
              </a:rPr>
              <a:t>transformări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geometrice</a:t>
            </a:r>
            <a:endParaRPr lang="en-US" sz="2000" dirty="0">
              <a:latin typeface="Arial" charset="0"/>
            </a:endParaRPr>
          </a:p>
          <a:p>
            <a:pPr marL="0" indent="0">
              <a:buNone/>
            </a:pPr>
            <a:r>
              <a:rPr lang="en-US" sz="2000" b="1" dirty="0" err="1" smtClean="0">
                <a:solidFill>
                  <a:srgbClr val="FF0000"/>
                </a:solidFill>
                <a:latin typeface="Arial" charset="0"/>
              </a:rPr>
              <a:t>Invarianță</a:t>
            </a:r>
            <a:r>
              <a:rPr lang="en-US" sz="2000" b="1" dirty="0" smtClean="0">
                <a:solidFill>
                  <a:srgbClr val="FF0000"/>
                </a:solidFill>
                <a:latin typeface="Arial" charset="0"/>
              </a:rPr>
              <a:t>: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imaginea</a:t>
            </a:r>
            <a:r>
              <a:rPr lang="en-US" sz="2000" dirty="0" smtClean="0">
                <a:latin typeface="Arial" charset="0"/>
              </a:rPr>
              <a:t> e </a:t>
            </a:r>
            <a:r>
              <a:rPr lang="en-US" sz="2000" dirty="0" err="1" smtClean="0">
                <a:latin typeface="Arial" charset="0"/>
              </a:rPr>
              <a:t>transformată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și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poziția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colțului</a:t>
            </a:r>
            <a:r>
              <a:rPr lang="en-US" sz="2000" dirty="0" smtClean="0">
                <a:latin typeface="Arial" charset="0"/>
              </a:rPr>
              <a:t> nu se </a:t>
            </a:r>
            <a:r>
              <a:rPr lang="en-US" sz="2000" dirty="0" err="1" smtClean="0">
                <a:latin typeface="Arial" charset="0"/>
              </a:rPr>
              <a:t>schimbă</a:t>
            </a:r>
            <a:endParaRPr lang="en-US" sz="2000" dirty="0">
              <a:latin typeface="Arial" charset="0"/>
            </a:endParaRPr>
          </a:p>
          <a:p>
            <a:pPr marL="0" indent="0">
              <a:buNone/>
            </a:pPr>
            <a:r>
              <a:rPr lang="en-US" sz="2000" b="1" dirty="0" err="1" smtClean="0">
                <a:solidFill>
                  <a:srgbClr val="FF0000"/>
                </a:solidFill>
                <a:latin typeface="Arial" charset="0"/>
              </a:rPr>
              <a:t>Covarianță</a:t>
            </a:r>
            <a:r>
              <a:rPr lang="en-US" sz="2000" b="1" dirty="0" smtClean="0">
                <a:solidFill>
                  <a:srgbClr val="FF0000"/>
                </a:solidFill>
                <a:latin typeface="Arial" charset="0"/>
              </a:rPr>
              <a:t>:</a:t>
            </a:r>
            <a:r>
              <a:rPr lang="en-US" sz="2000" b="1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dacă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avem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două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versiuni</a:t>
            </a:r>
            <a:r>
              <a:rPr lang="en-US" sz="2000" dirty="0" smtClean="0">
                <a:latin typeface="Arial" charset="0"/>
              </a:rPr>
              <a:t> ale </a:t>
            </a:r>
            <a:r>
              <a:rPr lang="en-US" sz="2000" dirty="0" err="1" smtClean="0">
                <a:latin typeface="Arial" charset="0"/>
              </a:rPr>
              <a:t>aceleași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imagini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obținute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prin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transformări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geometrice</a:t>
            </a:r>
            <a:r>
              <a:rPr lang="en-US" sz="2000" dirty="0" smtClean="0">
                <a:latin typeface="Arial" charset="0"/>
              </a:rPr>
              <a:t> (</a:t>
            </a:r>
            <a:r>
              <a:rPr lang="en-US" sz="2000" dirty="0" err="1" smtClean="0">
                <a:latin typeface="Arial" charset="0"/>
              </a:rPr>
              <a:t>translație</a:t>
            </a:r>
            <a:r>
              <a:rPr lang="en-US" sz="2000" dirty="0" smtClean="0">
                <a:latin typeface="Arial" charset="0"/>
              </a:rPr>
              <a:t>, </a:t>
            </a:r>
            <a:r>
              <a:rPr lang="en-US" sz="2000" dirty="0" err="1" smtClean="0">
                <a:latin typeface="Arial" charset="0"/>
              </a:rPr>
              <a:t>rotație</a:t>
            </a:r>
            <a:r>
              <a:rPr lang="en-US" sz="2000" dirty="0" smtClean="0">
                <a:latin typeface="Arial" charset="0"/>
              </a:rPr>
              <a:t>, </a:t>
            </a:r>
            <a:r>
              <a:rPr lang="en-US" sz="2000" dirty="0" err="1" smtClean="0">
                <a:latin typeface="Arial" charset="0"/>
              </a:rPr>
              <a:t>trandformare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afină</a:t>
            </a:r>
            <a:r>
              <a:rPr lang="en-US" sz="2000" dirty="0" smtClean="0">
                <a:latin typeface="Arial" charset="0"/>
              </a:rPr>
              <a:t>, </a:t>
            </a:r>
            <a:r>
              <a:rPr lang="en-US" sz="2000" dirty="0" err="1" smtClean="0">
                <a:latin typeface="Arial" charset="0"/>
              </a:rPr>
              <a:t>persepctivă</a:t>
            </a:r>
            <a:r>
              <a:rPr lang="en-US" sz="2000" dirty="0" smtClean="0">
                <a:latin typeface="Arial" charset="0"/>
              </a:rPr>
              <a:t>), </a:t>
            </a:r>
            <a:r>
              <a:rPr lang="en-US" sz="2000" dirty="0" err="1" smtClean="0">
                <a:latin typeface="Arial" charset="0"/>
              </a:rPr>
              <a:t>colțurile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ar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trebui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detectate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în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poziții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corespondente</a:t>
            </a:r>
            <a:r>
              <a:rPr lang="en-US" sz="2000" dirty="0" smtClean="0">
                <a:latin typeface="Arial" charset="0"/>
              </a:rPr>
              <a:t>.</a:t>
            </a:r>
            <a:endParaRPr lang="en-US" sz="2000" dirty="0">
              <a:latin typeface="Arial" charset="0"/>
            </a:endParaRPr>
          </a:p>
        </p:txBody>
      </p:sp>
      <p:pic>
        <p:nvPicPr>
          <p:cNvPr id="149508" name="Picture 3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71" y="3053055"/>
            <a:ext cx="5715000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79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64"/>
            <a:ext cx="8229600" cy="1143000"/>
          </a:xfrm>
        </p:spPr>
        <p:txBody>
          <a:bodyPr/>
          <a:lstStyle/>
          <a:p>
            <a:r>
              <a:rPr lang="en-US" dirty="0" err="1" smtClean="0"/>
              <a:t>Trăsături</a:t>
            </a:r>
            <a:r>
              <a:rPr lang="en-US" dirty="0" smtClean="0"/>
              <a:t> locale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7100"/>
            <a:ext cx="8686800" cy="5257800"/>
          </a:xfrm>
        </p:spPr>
        <p:txBody>
          <a:bodyPr>
            <a:normAutofit/>
          </a:bodyPr>
          <a:lstStyle/>
          <a:p>
            <a:r>
              <a:rPr lang="en-US" sz="3000" dirty="0" err="1" smtClean="0"/>
              <a:t>trăsătură</a:t>
            </a:r>
            <a:r>
              <a:rPr lang="en-US" sz="3000" dirty="0" smtClean="0"/>
              <a:t> </a:t>
            </a:r>
            <a:r>
              <a:rPr lang="en-US" sz="3000" dirty="0" err="1" smtClean="0"/>
              <a:t>locală</a:t>
            </a:r>
            <a:r>
              <a:rPr lang="en-US" sz="3000" dirty="0" smtClean="0"/>
              <a:t> = o </a:t>
            </a:r>
            <a:r>
              <a:rPr lang="en-US" sz="3000" dirty="0" err="1" smtClean="0"/>
              <a:t>regiune</a:t>
            </a:r>
            <a:r>
              <a:rPr lang="en-US" sz="3000" dirty="0" smtClean="0"/>
              <a:t> din imagine cu </a:t>
            </a:r>
            <a:r>
              <a:rPr lang="en-US" sz="3000" dirty="0" err="1" smtClean="0"/>
              <a:t>proprietăți</a:t>
            </a:r>
            <a:r>
              <a:rPr lang="en-US" sz="3000" dirty="0" smtClean="0"/>
              <a:t> </a:t>
            </a:r>
            <a:r>
              <a:rPr lang="en-US" sz="3000" dirty="0" err="1" smtClean="0"/>
              <a:t>speciale</a:t>
            </a:r>
            <a:r>
              <a:rPr lang="en-US" sz="3000" dirty="0" smtClean="0"/>
              <a:t>, </a:t>
            </a:r>
            <a:r>
              <a:rPr lang="en-US" sz="3000" dirty="0" err="1" smtClean="0"/>
              <a:t>în</a:t>
            </a:r>
            <a:r>
              <a:rPr lang="en-US" sz="3000" dirty="0" smtClean="0"/>
              <a:t> </a:t>
            </a:r>
            <a:r>
              <a:rPr lang="en-US" sz="3000" dirty="0" err="1" smtClean="0"/>
              <a:t>sensul</a:t>
            </a:r>
            <a:r>
              <a:rPr lang="en-US" sz="3000" dirty="0" smtClean="0"/>
              <a:t> </a:t>
            </a:r>
            <a:r>
              <a:rPr lang="en-US" sz="3000" dirty="0" err="1" smtClean="0"/>
              <a:t>că</a:t>
            </a:r>
            <a:r>
              <a:rPr lang="en-US" sz="3000" dirty="0" smtClean="0"/>
              <a:t> </a:t>
            </a:r>
            <a:r>
              <a:rPr lang="en-US" sz="3000" dirty="0" err="1" smtClean="0"/>
              <a:t>poate</a:t>
            </a:r>
            <a:r>
              <a:rPr lang="en-US" sz="3000" dirty="0" smtClean="0"/>
              <a:t> fi </a:t>
            </a:r>
            <a:r>
              <a:rPr lang="en-US" sz="3000" dirty="0" err="1" smtClean="0"/>
              <a:t>detectată</a:t>
            </a:r>
            <a:r>
              <a:rPr lang="en-US" sz="3000" dirty="0" smtClean="0"/>
              <a:t> </a:t>
            </a:r>
            <a:r>
              <a:rPr lang="en-US" sz="3000" dirty="0" err="1" smtClean="0"/>
              <a:t>dacă</a:t>
            </a:r>
            <a:r>
              <a:rPr lang="en-US" sz="3000" dirty="0" smtClean="0"/>
              <a:t> </a:t>
            </a:r>
            <a:r>
              <a:rPr lang="en-US" sz="3000" dirty="0" err="1" smtClean="0"/>
              <a:t>imaginea</a:t>
            </a:r>
            <a:r>
              <a:rPr lang="en-US" sz="3000" dirty="0" smtClean="0"/>
              <a:t> </a:t>
            </a:r>
            <a:r>
              <a:rPr lang="en-US" sz="3000" dirty="0" err="1" smtClean="0"/>
              <a:t>sufera</a:t>
            </a:r>
            <a:r>
              <a:rPr lang="en-US" sz="3000" dirty="0" smtClean="0"/>
              <a:t> </a:t>
            </a:r>
            <a:r>
              <a:rPr lang="en-US" sz="3000" dirty="0" err="1" smtClean="0"/>
              <a:t>transformări</a:t>
            </a:r>
            <a:r>
              <a:rPr lang="en-US" sz="3000" dirty="0" smtClean="0"/>
              <a:t> </a:t>
            </a:r>
            <a:r>
              <a:rPr lang="en-US" sz="3000" dirty="0" err="1" smtClean="0"/>
              <a:t>geometrice</a:t>
            </a:r>
            <a:r>
              <a:rPr lang="en-US" sz="3000" dirty="0" smtClean="0"/>
              <a:t> </a:t>
            </a:r>
            <a:r>
              <a:rPr lang="en-US" sz="3000" dirty="0" err="1" smtClean="0"/>
              <a:t>sau</a:t>
            </a:r>
            <a:r>
              <a:rPr lang="en-US" sz="3000" dirty="0" smtClean="0"/>
              <a:t> </a:t>
            </a:r>
            <a:r>
              <a:rPr lang="en-US" sz="3000" dirty="0" err="1" smtClean="0"/>
              <a:t>fotometrice</a:t>
            </a:r>
            <a:r>
              <a:rPr lang="en-US" sz="3000" dirty="0" smtClean="0"/>
              <a:t> (nu </a:t>
            </a:r>
            <a:r>
              <a:rPr lang="en-US" sz="3000" dirty="0" err="1" smtClean="0"/>
              <a:t>foarte</a:t>
            </a:r>
            <a:r>
              <a:rPr lang="en-US" sz="3000" dirty="0" smtClean="0"/>
              <a:t> </a:t>
            </a:r>
            <a:r>
              <a:rPr lang="en-US" sz="3000" dirty="0" err="1" smtClean="0"/>
              <a:t>mari</a:t>
            </a:r>
            <a:r>
              <a:rPr lang="en-US" sz="3000" dirty="0" smtClean="0"/>
              <a:t>)</a:t>
            </a:r>
            <a:endParaRPr lang="en-US" sz="3000" dirty="0"/>
          </a:p>
          <a:p>
            <a:endParaRPr lang="en-US" sz="3000" dirty="0" smtClean="0"/>
          </a:p>
          <a:p>
            <a:endParaRPr lang="en-US" dirty="0" smtClean="0"/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4321" y="3596669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654421" y="4179281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3754433" y="4280881"/>
            <a:ext cx="73025" cy="73025"/>
            <a:chOff x="1292" y="2205"/>
            <a:chExt cx="46" cy="46"/>
          </a:xfrm>
        </p:grpSpPr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8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Arial" charset="0"/>
              </a:rPr>
              <a:t>Transformări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fotometrice</a:t>
            </a:r>
            <a:r>
              <a:rPr lang="en-US" dirty="0" smtClean="0">
                <a:latin typeface="Arial" charset="0"/>
              </a:rPr>
              <a:t>: </a:t>
            </a:r>
            <a:r>
              <a:rPr lang="en-US" dirty="0" err="1" smtClean="0">
                <a:latin typeface="Arial" charset="0"/>
              </a:rPr>
              <a:t>schimbări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afine</a:t>
            </a:r>
            <a:r>
              <a:rPr lang="en-US" dirty="0" smtClean="0">
                <a:latin typeface="Arial" charset="0"/>
              </a:rPr>
              <a:t> de </a:t>
            </a:r>
            <a:r>
              <a:rPr lang="en-US" dirty="0" err="1" smtClean="0">
                <a:latin typeface="Arial" charset="0"/>
              </a:rPr>
              <a:t>intensitate</a:t>
            </a:r>
            <a:endParaRPr lang="ru-RU" dirty="0">
              <a:latin typeface="Arial" charset="0"/>
            </a:endParaRPr>
          </a:p>
        </p:txBody>
      </p:sp>
      <p:sp>
        <p:nvSpPr>
          <p:cNvPr id="1210372" name="Text Box 4"/>
          <p:cNvSpPr txBox="1">
            <a:spLocks noChangeArrowheads="1"/>
          </p:cNvSpPr>
          <p:nvPr/>
        </p:nvSpPr>
        <p:spPr bwMode="auto">
          <a:xfrm>
            <a:off x="1447800" y="1997075"/>
            <a:ext cx="556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Times New Roman" charset="0"/>
                <a:cs typeface="Times New Roman" charset="0"/>
              </a:rPr>
              <a:t>   </a:t>
            </a:r>
            <a:r>
              <a:rPr lang="en-US" sz="2400" dirty="0" err="1" smtClean="0">
                <a:cs typeface="Times New Roman" charset="0"/>
              </a:rPr>
              <a:t>folosim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numai</a:t>
            </a:r>
            <a:r>
              <a:rPr lang="en-US" sz="2400" dirty="0" smtClean="0">
                <a:cs typeface="Times New Roman" charset="0"/>
              </a:rPr>
              <a:t> derivate </a:t>
            </a:r>
            <a:r>
              <a:rPr lang="en-US" sz="2400" dirty="0">
                <a:cs typeface="Times New Roman" charset="0"/>
              </a:rPr>
              <a:t>=&gt; </a:t>
            </a:r>
            <a:r>
              <a:rPr lang="en-US" sz="2400" dirty="0" err="1" smtClean="0">
                <a:cs typeface="Times New Roman" charset="0"/>
              </a:rPr>
              <a:t>invarianță</a:t>
            </a:r>
            <a:r>
              <a:rPr lang="en-US" sz="2400" dirty="0" smtClean="0">
                <a:cs typeface="Times New Roman" charset="0"/>
              </a:rPr>
              <a:t> la </a:t>
            </a:r>
            <a:r>
              <a:rPr lang="en-US" sz="2400" dirty="0" err="1" smtClean="0">
                <a:cs typeface="Times New Roman" charset="0"/>
              </a:rPr>
              <a:t>adunare</a:t>
            </a:r>
            <a:r>
              <a:rPr lang="en-US" sz="2400" dirty="0" smtClean="0">
                <a:cs typeface="Times New Roman" charset="0"/>
              </a:rPr>
              <a:t>/</a:t>
            </a:r>
            <a:r>
              <a:rPr lang="en-US" sz="2400" dirty="0" err="1" smtClean="0">
                <a:cs typeface="Times New Roman" charset="0"/>
              </a:rPr>
              <a:t>scădere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în</a:t>
            </a:r>
            <a:r>
              <a:rPr lang="en-US" sz="2400" dirty="0" smtClean="0">
                <a:latin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</a:rPr>
              <a:t>I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cs typeface="Times New Roman" charset="0"/>
                <a:sym typeface="Symbol" charset="0"/>
              </a:rPr>
              <a:t> </a:t>
            </a:r>
            <a:r>
              <a:rPr lang="en-US" sz="2400" i="1" dirty="0">
                <a:latin typeface="Times New Roman" charset="0"/>
                <a:cs typeface="Times New Roman" charset="0"/>
                <a:sym typeface="Symbol" charset="0"/>
              </a:rPr>
              <a:t>I</a:t>
            </a:r>
            <a:r>
              <a:rPr lang="he-IL" sz="2400" i="1" dirty="0">
                <a:latin typeface="Times New Roman" charset="0"/>
                <a:cs typeface="Times New Roman" charset="0"/>
                <a:sym typeface="Symbol" charset="0"/>
              </a:rPr>
              <a:t> </a:t>
            </a:r>
            <a:r>
              <a:rPr lang="en-US" sz="2400" dirty="0">
                <a:latin typeface="Times New Roman" charset="0"/>
                <a:cs typeface="Times New Roman" charset="0"/>
                <a:sym typeface="Symbol" charset="0"/>
              </a:rPr>
              <a:t>+</a:t>
            </a:r>
            <a:r>
              <a:rPr lang="he-IL" sz="2400" dirty="0">
                <a:latin typeface="Times New Roman" charset="0"/>
                <a:cs typeface="Times New Roman" charset="0"/>
                <a:sym typeface="Symbol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  <a:sym typeface="Symbol" charset="0"/>
              </a:rPr>
              <a:t>b</a:t>
            </a:r>
            <a:endParaRPr lang="ru-RU" sz="2400" i="1" dirty="0">
              <a:latin typeface="Times New Roman" charset="0"/>
              <a:cs typeface="Times New Roman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20675" y="2962277"/>
            <a:ext cx="8183567" cy="2867026"/>
            <a:chOff x="106" y="2378"/>
            <a:chExt cx="5155" cy="1806"/>
          </a:xfrm>
        </p:grpSpPr>
        <p:sp>
          <p:nvSpPr>
            <p:cNvPr id="150538" name="Text Box 6"/>
            <p:cNvSpPr txBox="1">
              <a:spLocks noChangeArrowheads="1"/>
            </p:cNvSpPr>
            <p:nvPr/>
          </p:nvSpPr>
          <p:spPr bwMode="auto">
            <a:xfrm>
              <a:off x="816" y="2378"/>
              <a:ext cx="3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sz="2400" dirty="0">
                  <a:latin typeface="Times New Roman" charset="0"/>
                  <a:cs typeface="Times New Roman" charset="0"/>
                </a:rPr>
                <a:t>  </a:t>
              </a:r>
              <a:r>
                <a:rPr lang="he-IL" sz="2400" dirty="0">
                  <a:latin typeface="Times New Roman" charset="0"/>
                  <a:cs typeface="Times New Roman" charset="0"/>
                </a:rPr>
                <a:t> </a:t>
              </a:r>
              <a:r>
                <a:rPr lang="en-US" sz="2400" dirty="0" err="1" smtClean="0">
                  <a:cs typeface="Times New Roman" charset="0"/>
                </a:rPr>
                <a:t>înmulțire</a:t>
              </a:r>
              <a:r>
                <a:rPr lang="en-US" sz="2400" dirty="0" smtClean="0">
                  <a:cs typeface="Times New Roman" charset="0"/>
                </a:rPr>
                <a:t> cu scalar:</a:t>
              </a:r>
              <a:r>
                <a:rPr lang="en-US" sz="2400" dirty="0" smtClean="0">
                  <a:latin typeface="Times New Roman" charset="0"/>
                  <a:cs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  <a:cs typeface="Times New Roman" charset="0"/>
                </a:rPr>
                <a:t>I </a:t>
              </a:r>
              <a:r>
                <a:rPr lang="en-US" sz="2400" dirty="0">
                  <a:latin typeface="Times New Roman" charset="0"/>
                  <a:cs typeface="Times New Roman" charset="0"/>
                  <a:sym typeface="Symbol" charset="0"/>
                </a:rPr>
                <a:t> </a:t>
              </a:r>
              <a:r>
                <a:rPr lang="en-US" sz="2400" i="1" dirty="0">
                  <a:latin typeface="Times New Roman" charset="0"/>
                  <a:cs typeface="Times New Roman" charset="0"/>
                  <a:sym typeface="Symbol" charset="0"/>
                </a:rPr>
                <a:t>a</a:t>
              </a:r>
              <a:r>
                <a:rPr lang="he-IL" sz="2400" i="1" dirty="0">
                  <a:latin typeface="Times New Roman" charset="0"/>
                  <a:cs typeface="Times New Roman" charset="0"/>
                  <a:sym typeface="Symbol" charset="0"/>
                </a:rPr>
                <a:t> </a:t>
              </a:r>
              <a:r>
                <a:rPr lang="en-US" sz="2400" i="1" dirty="0">
                  <a:latin typeface="Times New Roman" charset="0"/>
                  <a:cs typeface="Times New Roman" charset="0"/>
                  <a:sym typeface="Symbol" charset="0"/>
                </a:rPr>
                <a:t>I</a:t>
              </a:r>
              <a:endParaRPr lang="ru-RU" sz="2400" i="1" dirty="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39" name="Freeform 7"/>
            <p:cNvSpPr>
              <a:spLocks/>
            </p:cNvSpPr>
            <p:nvPr/>
          </p:nvSpPr>
          <p:spPr bwMode="auto">
            <a:xfrm>
              <a:off x="912" y="2992"/>
              <a:ext cx="1584" cy="752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540" name="Freeform 8"/>
            <p:cNvSpPr>
              <a:spLocks/>
            </p:cNvSpPr>
            <p:nvPr/>
          </p:nvSpPr>
          <p:spPr bwMode="auto">
            <a:xfrm>
              <a:off x="3444" y="2496"/>
              <a:ext cx="1584" cy="1232"/>
            </a:xfrm>
            <a:custGeom>
              <a:avLst/>
              <a:gdLst>
                <a:gd name="T0" fmla="*/ 0 w 1584"/>
                <a:gd name="T1" fmla="*/ 104725 h 752"/>
                <a:gd name="T2" fmla="*/ 144 w 1584"/>
                <a:gd name="T3" fmla="*/ 31206 h 752"/>
                <a:gd name="T4" fmla="*/ 384 w 1584"/>
                <a:gd name="T5" fmla="*/ 57970 h 752"/>
                <a:gd name="T6" fmla="*/ 528 w 1584"/>
                <a:gd name="T7" fmla="*/ 4415 h 752"/>
                <a:gd name="T8" fmla="*/ 768 w 1584"/>
                <a:gd name="T9" fmla="*/ 84705 h 752"/>
                <a:gd name="T10" fmla="*/ 912 w 1584"/>
                <a:gd name="T11" fmla="*/ 64621 h 752"/>
                <a:gd name="T12" fmla="*/ 1104 w 1584"/>
                <a:gd name="T13" fmla="*/ 91383 h 752"/>
                <a:gd name="T14" fmla="*/ 1248 w 1584"/>
                <a:gd name="T15" fmla="*/ 37958 h 752"/>
                <a:gd name="T16" fmla="*/ 1584 w 1584"/>
                <a:gd name="T17" fmla="*/ 91383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0541" name="Group 9"/>
            <p:cNvGrpSpPr>
              <a:grpSpLocks/>
            </p:cNvGrpSpPr>
            <p:nvPr/>
          </p:nvGrpSpPr>
          <p:grpSpPr bwMode="auto">
            <a:xfrm>
              <a:off x="583" y="2880"/>
              <a:ext cx="2153" cy="1277"/>
              <a:chOff x="583" y="2880"/>
              <a:chExt cx="2153" cy="1277"/>
            </a:xfrm>
          </p:grpSpPr>
          <p:grpSp>
            <p:nvGrpSpPr>
              <p:cNvPr id="150557" name="Group 10"/>
              <p:cNvGrpSpPr>
                <a:grpSpLocks/>
              </p:cNvGrpSpPr>
              <p:nvPr/>
            </p:nvGrpSpPr>
            <p:grpSpPr bwMode="auto">
              <a:xfrm>
                <a:off x="583" y="2880"/>
                <a:ext cx="2153" cy="1277"/>
                <a:chOff x="583" y="2880"/>
                <a:chExt cx="2153" cy="1277"/>
              </a:xfrm>
            </p:grpSpPr>
            <p:sp>
              <p:nvSpPr>
                <p:cNvPr id="150559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60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6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>
                      <a:latin typeface="Times New Roman" charset="0"/>
                      <a:cs typeface="Times New Roman" charset="0"/>
                    </a:rPr>
                    <a:t>R</a:t>
                  </a:r>
                  <a:endParaRPr lang="ru-RU" sz="2400" i="1">
                    <a:latin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5056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072" y="3866"/>
                  <a:ext cx="1404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 dirty="0" err="1" smtClean="0">
                      <a:latin typeface="Times New Roman" charset="0"/>
                      <a:cs typeface="Times New Roman" charset="0"/>
                    </a:rPr>
                    <a:t>coordonate</a:t>
                  </a:r>
                  <a:r>
                    <a:rPr lang="en-US" sz="2400" i="1" dirty="0" smtClean="0">
                      <a:latin typeface="Times New Roman" charset="0"/>
                      <a:cs typeface="Times New Roman" charset="0"/>
                    </a:rPr>
                    <a:t> (</a:t>
                  </a:r>
                  <a:r>
                    <a:rPr lang="en-US" sz="2400" i="1" dirty="0" err="1" smtClean="0">
                      <a:latin typeface="Times New Roman" charset="0"/>
                      <a:cs typeface="Times New Roman" charset="0"/>
                    </a:rPr>
                    <a:t>x,y</a:t>
                  </a:r>
                  <a:r>
                    <a:rPr lang="en-US" sz="2400" i="1" dirty="0" smtClean="0">
                      <a:latin typeface="Times New Roman" charset="0"/>
                      <a:cs typeface="Times New Roman" charset="0"/>
                    </a:rPr>
                    <a:t>)</a:t>
                  </a:r>
                  <a:endParaRPr lang="ru-RU" sz="2000" dirty="0">
                    <a:latin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150558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150542" name="Text Box 16"/>
            <p:cNvSpPr txBox="1">
              <a:spLocks noChangeArrowheads="1"/>
            </p:cNvSpPr>
            <p:nvPr/>
          </p:nvSpPr>
          <p:spPr bwMode="auto">
            <a:xfrm>
              <a:off x="106" y="3206"/>
              <a:ext cx="7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>
                  <a:latin typeface="Times New Roman" charset="0"/>
                  <a:cs typeface="Times New Roman" charset="0"/>
                </a:rPr>
                <a:t>threshold</a:t>
              </a:r>
              <a:endParaRPr lang="ru-RU" sz="2000">
                <a:latin typeface="Times New Roman" charset="0"/>
                <a:cs typeface="Times New Roman" charset="0"/>
              </a:endParaRPr>
            </a:p>
          </p:txBody>
        </p:sp>
        <p:grpSp>
          <p:nvGrpSpPr>
            <p:cNvPr id="150543" name="Group 17"/>
            <p:cNvGrpSpPr>
              <a:grpSpLocks/>
            </p:cNvGrpSpPr>
            <p:nvPr/>
          </p:nvGrpSpPr>
          <p:grpSpPr bwMode="auto">
            <a:xfrm>
              <a:off x="3108" y="2880"/>
              <a:ext cx="2153" cy="1304"/>
              <a:chOff x="583" y="2880"/>
              <a:chExt cx="2153" cy="1304"/>
            </a:xfrm>
          </p:grpSpPr>
          <p:grpSp>
            <p:nvGrpSpPr>
              <p:cNvPr id="150551" name="Group 18"/>
              <p:cNvGrpSpPr>
                <a:grpSpLocks/>
              </p:cNvGrpSpPr>
              <p:nvPr/>
            </p:nvGrpSpPr>
            <p:grpSpPr bwMode="auto">
              <a:xfrm>
                <a:off x="583" y="2880"/>
                <a:ext cx="2153" cy="1304"/>
                <a:chOff x="583" y="2880"/>
                <a:chExt cx="2153" cy="1304"/>
              </a:xfrm>
            </p:grpSpPr>
            <p:sp>
              <p:nvSpPr>
                <p:cNvPr id="150553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54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5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>
                      <a:latin typeface="Times New Roman" charset="0"/>
                      <a:cs typeface="Times New Roman" charset="0"/>
                    </a:rPr>
                    <a:t>R</a:t>
                  </a:r>
                  <a:endParaRPr lang="ru-RU" sz="2400" i="1">
                    <a:latin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15055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099" y="3893"/>
                  <a:ext cx="1404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>
                    <a:defRPr sz="20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>
                    <a:defRPr sz="16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2400" i="1" dirty="0" err="1" smtClean="0">
                      <a:latin typeface="Times New Roman" charset="0"/>
                      <a:cs typeface="Times New Roman" charset="0"/>
                    </a:rPr>
                    <a:t>coordonate</a:t>
                  </a:r>
                  <a:r>
                    <a:rPr lang="en-US" sz="2400" i="1" dirty="0" smtClean="0">
                      <a:latin typeface="Times New Roman" charset="0"/>
                      <a:cs typeface="Times New Roman" charset="0"/>
                    </a:rPr>
                    <a:t> (</a:t>
                  </a:r>
                  <a:r>
                    <a:rPr lang="en-US" sz="2400" i="1" dirty="0" err="1" smtClean="0">
                      <a:latin typeface="Times New Roman" charset="0"/>
                      <a:cs typeface="Times New Roman" charset="0"/>
                    </a:rPr>
                    <a:t>x,y</a:t>
                  </a:r>
                  <a:r>
                    <a:rPr lang="en-US" sz="2400" i="1" dirty="0" smtClean="0">
                      <a:latin typeface="Times New Roman" charset="0"/>
                      <a:cs typeface="Times New Roman" charset="0"/>
                    </a:rPr>
                    <a:t>)</a:t>
                  </a:r>
                  <a:endParaRPr lang="ru-RU" sz="2000" dirty="0">
                    <a:latin typeface="Times New Roman" charset="0"/>
                    <a:cs typeface="Times New Roman" charset="0"/>
                  </a:endParaRPr>
                </a:p>
              </p:txBody>
            </p:sp>
          </p:grpSp>
          <p:sp>
            <p:nvSpPr>
              <p:cNvPr id="150552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150544" name="Oval 24"/>
            <p:cNvSpPr>
              <a:spLocks noChangeArrowheads="1"/>
            </p:cNvSpPr>
            <p:nvPr/>
          </p:nvSpPr>
          <p:spPr bwMode="auto">
            <a:xfrm>
              <a:off x="1047" y="3177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5" name="Oval 25"/>
            <p:cNvSpPr>
              <a:spLocks noChangeArrowheads="1"/>
            </p:cNvSpPr>
            <p:nvPr/>
          </p:nvSpPr>
          <p:spPr bwMode="auto">
            <a:xfrm>
              <a:off x="1401" y="2994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6" name="Oval 26"/>
            <p:cNvSpPr>
              <a:spLocks noChangeArrowheads="1"/>
            </p:cNvSpPr>
            <p:nvPr/>
          </p:nvSpPr>
          <p:spPr bwMode="auto">
            <a:xfrm>
              <a:off x="2141" y="3241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7" name="Oval 27"/>
            <p:cNvSpPr>
              <a:spLocks noChangeArrowheads="1"/>
            </p:cNvSpPr>
            <p:nvPr/>
          </p:nvSpPr>
          <p:spPr bwMode="auto">
            <a:xfrm>
              <a:off x="3592" y="2830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8" name="Oval 28"/>
            <p:cNvSpPr>
              <a:spLocks noChangeArrowheads="1"/>
            </p:cNvSpPr>
            <p:nvPr/>
          </p:nvSpPr>
          <p:spPr bwMode="auto">
            <a:xfrm>
              <a:off x="3939" y="2528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49" name="Oval 29"/>
            <p:cNvSpPr>
              <a:spLocks noChangeArrowheads="1"/>
            </p:cNvSpPr>
            <p:nvPr/>
          </p:nvSpPr>
          <p:spPr bwMode="auto">
            <a:xfrm>
              <a:off x="4320" y="3216"/>
              <a:ext cx="57" cy="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50550" name="Oval 30"/>
            <p:cNvSpPr>
              <a:spLocks noChangeArrowheads="1"/>
            </p:cNvSpPr>
            <p:nvPr/>
          </p:nvSpPr>
          <p:spPr bwMode="auto">
            <a:xfrm>
              <a:off x="4671" y="2939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ru-RU" sz="2400">
                <a:latin typeface="Times New Roman" charset="0"/>
                <a:cs typeface="Times New Roman" charset="0"/>
              </a:endParaRPr>
            </a:p>
          </p:txBody>
        </p:sp>
      </p:grpSp>
      <p:sp>
        <p:nvSpPr>
          <p:cNvPr id="1210399" name="Text Box 31"/>
          <p:cNvSpPr txBox="1">
            <a:spLocks noChangeArrowheads="1"/>
          </p:cNvSpPr>
          <p:nvPr/>
        </p:nvSpPr>
        <p:spPr bwMode="auto">
          <a:xfrm>
            <a:off x="1219200" y="6015038"/>
            <a:ext cx="6934200" cy="4619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i="1" dirty="0" err="1" smtClean="0">
                <a:solidFill>
                  <a:srgbClr val="0033CC"/>
                </a:solidFill>
                <a:cs typeface="Times New Roman" charset="0"/>
              </a:rPr>
              <a:t>Parțial</a:t>
            </a:r>
            <a:r>
              <a:rPr lang="en-US" sz="2400" i="1" dirty="0" smtClean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i="1" dirty="0" err="1" smtClean="0">
                <a:solidFill>
                  <a:srgbClr val="0033CC"/>
                </a:solidFill>
                <a:cs typeface="Times New Roman" charset="0"/>
              </a:rPr>
              <a:t>invarianță</a:t>
            </a:r>
            <a:r>
              <a:rPr lang="en-US" sz="2400" i="1" dirty="0" smtClean="0">
                <a:solidFill>
                  <a:srgbClr val="0033CC"/>
                </a:solidFill>
                <a:cs typeface="Times New Roman" charset="0"/>
              </a:rPr>
              <a:t> la </a:t>
            </a:r>
            <a:r>
              <a:rPr lang="en-US" sz="2400" i="1" dirty="0" err="1" smtClean="0">
                <a:solidFill>
                  <a:srgbClr val="0033CC"/>
                </a:solidFill>
                <a:cs typeface="Times New Roman" charset="0"/>
              </a:rPr>
              <a:t>schimbări</a:t>
            </a:r>
            <a:r>
              <a:rPr lang="en-US" sz="2400" i="1" dirty="0" smtClean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i="1" dirty="0" err="1" smtClean="0">
                <a:solidFill>
                  <a:srgbClr val="0033CC"/>
                </a:solidFill>
                <a:cs typeface="Times New Roman" charset="0"/>
              </a:rPr>
              <a:t>afine</a:t>
            </a:r>
            <a:r>
              <a:rPr lang="en-US" sz="2400" i="1" dirty="0" smtClean="0">
                <a:solidFill>
                  <a:srgbClr val="0033CC"/>
                </a:solidFill>
                <a:cs typeface="Times New Roman" charset="0"/>
              </a:rPr>
              <a:t> de </a:t>
            </a:r>
            <a:r>
              <a:rPr lang="en-US" sz="2400" i="1" dirty="0" err="1" smtClean="0">
                <a:solidFill>
                  <a:srgbClr val="0033CC"/>
                </a:solidFill>
                <a:cs typeface="Times New Roman" charset="0"/>
              </a:rPr>
              <a:t>intensitate</a:t>
            </a:r>
            <a:endParaRPr lang="ru-RU" sz="2400" dirty="0">
              <a:solidFill>
                <a:srgbClr val="0033CC"/>
              </a:solidFill>
              <a:cs typeface="Times New Roman" charset="0"/>
            </a:endParaRPr>
          </a:p>
        </p:txBody>
      </p:sp>
      <p:sp>
        <p:nvSpPr>
          <p:cNvPr id="150534" name="Rectangle 30"/>
          <p:cNvSpPr>
            <a:spLocks noChangeArrowheads="1"/>
          </p:cNvSpPr>
          <p:nvPr/>
        </p:nvSpPr>
        <p:spPr bwMode="auto">
          <a:xfrm>
            <a:off x="5029200" y="1312332"/>
            <a:ext cx="1844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latin typeface="Times New Roman" charset="0"/>
                <a:cs typeface="Times New Roman" charset="0"/>
              </a:rPr>
              <a:t>I </a:t>
            </a:r>
            <a:r>
              <a:rPr lang="en-US">
                <a:latin typeface="Times New Roman" charset="0"/>
                <a:cs typeface="Times New Roman" charset="0"/>
                <a:sym typeface="Symbol" charset="0"/>
              </a:rPr>
              <a:t> </a:t>
            </a:r>
            <a:r>
              <a:rPr lang="en-US" i="1">
                <a:latin typeface="Times New Roman" charset="0"/>
                <a:cs typeface="Times New Roman" charset="0"/>
                <a:sym typeface="Symbol" charset="0"/>
              </a:rPr>
              <a:t>a</a:t>
            </a:r>
            <a:r>
              <a:rPr lang="he-IL" i="1">
                <a:latin typeface="Times New Roman" charset="0"/>
                <a:cs typeface="Times New Roman" charset="0"/>
                <a:sym typeface="Symbol" charset="0"/>
              </a:rPr>
              <a:t> </a:t>
            </a:r>
            <a:r>
              <a:rPr lang="en-US" i="1">
                <a:latin typeface="Times New Roman" charset="0"/>
                <a:cs typeface="Times New Roman" charset="0"/>
                <a:sym typeface="Symbol" charset="0"/>
              </a:rPr>
              <a:t>I </a:t>
            </a:r>
            <a:r>
              <a:rPr lang="en-US" i="1">
                <a:latin typeface="Times New Roman" charset="0"/>
                <a:cs typeface="Times New Roman" charset="0"/>
              </a:rPr>
              <a:t>+ b</a:t>
            </a:r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150535" name="Rectangle 13"/>
          <p:cNvSpPr>
            <a:spLocks noChangeArrowheads="1"/>
          </p:cNvSpPr>
          <p:nvPr/>
        </p:nvSpPr>
        <p:spPr bwMode="auto">
          <a:xfrm>
            <a:off x="3733800" y="1388532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50536" name="Rectangle 14"/>
          <p:cNvSpPr>
            <a:spLocks noChangeArrowheads="1"/>
          </p:cNvSpPr>
          <p:nvPr/>
        </p:nvSpPr>
        <p:spPr bwMode="auto">
          <a:xfrm>
            <a:off x="2362200" y="1388532"/>
            <a:ext cx="457200" cy="381000"/>
          </a:xfrm>
          <a:prstGeom prst="rect">
            <a:avLst/>
          </a:prstGeom>
          <a:solidFill>
            <a:srgbClr val="9FB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50537" name="AutoShape 15"/>
          <p:cNvSpPr>
            <a:spLocks noChangeArrowheads="1"/>
          </p:cNvSpPr>
          <p:nvPr/>
        </p:nvSpPr>
        <p:spPr bwMode="auto">
          <a:xfrm>
            <a:off x="3048000" y="1464732"/>
            <a:ext cx="381000" cy="228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30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0824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 autoUpdateAnimBg="0"/>
      <p:bldP spid="121039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838200" y="4267200"/>
            <a:ext cx="769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Char char="•"/>
            </a:pPr>
            <a:r>
              <a:rPr lang="en-US" sz="2400" dirty="0">
                <a:cs typeface="Times New Roman" charset="0"/>
              </a:rPr>
              <a:t>  </a:t>
            </a:r>
            <a:r>
              <a:rPr lang="en-US" sz="2400" dirty="0" err="1" smtClean="0">
                <a:cs typeface="Times New Roman" charset="0"/>
              </a:rPr>
              <a:t>derivatele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sunt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covariante</a:t>
            </a:r>
            <a:r>
              <a:rPr lang="en-US" sz="2400" dirty="0" smtClean="0">
                <a:cs typeface="Times New Roman" charset="0"/>
              </a:rPr>
              <a:t> la </a:t>
            </a:r>
            <a:r>
              <a:rPr lang="en-US" sz="2400" dirty="0" err="1" smtClean="0">
                <a:cs typeface="Times New Roman" charset="0"/>
              </a:rPr>
              <a:t>translație</a:t>
            </a:r>
            <a:endParaRPr lang="ru-RU" sz="2400" dirty="0">
              <a:cs typeface="Times New Roman" charset="0"/>
            </a:endParaRPr>
          </a:p>
        </p:txBody>
      </p:sp>
      <p:sp>
        <p:nvSpPr>
          <p:cNvPr id="151556" name="Rectangle 7"/>
          <p:cNvSpPr>
            <a:spLocks noChangeArrowheads="1"/>
          </p:cNvSpPr>
          <p:nvPr/>
        </p:nvSpPr>
        <p:spPr bwMode="auto">
          <a:xfrm>
            <a:off x="1447800" y="1143000"/>
            <a:ext cx="2184400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51557" name="Freeform 8"/>
          <p:cNvSpPr>
            <a:spLocks/>
          </p:cNvSpPr>
          <p:nvPr/>
        </p:nvSpPr>
        <p:spPr bwMode="auto">
          <a:xfrm>
            <a:off x="1755775" y="1527175"/>
            <a:ext cx="788988" cy="723900"/>
          </a:xfrm>
          <a:custGeom>
            <a:avLst/>
            <a:gdLst>
              <a:gd name="T0" fmla="*/ 0 w 720"/>
              <a:gd name="T1" fmla="*/ 2147483647 h 528"/>
              <a:gd name="T2" fmla="*/ 2147483647 w 720"/>
              <a:gd name="T3" fmla="*/ 0 h 528"/>
              <a:gd name="T4" fmla="*/ 2147483647 w 720"/>
              <a:gd name="T5" fmla="*/ 2147483647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1558" name="AutoShape 12"/>
          <p:cNvSpPr>
            <a:spLocks noChangeArrowheads="1"/>
          </p:cNvSpPr>
          <p:nvPr/>
        </p:nvSpPr>
        <p:spPr bwMode="auto">
          <a:xfrm>
            <a:off x="3898900" y="1663700"/>
            <a:ext cx="1219200" cy="12319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5638800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 err="1" smtClean="0">
                <a:solidFill>
                  <a:srgbClr val="0033CC"/>
                </a:solidFill>
                <a:cs typeface="Times New Roman" charset="0"/>
              </a:rPr>
              <a:t>Poziția</a:t>
            </a:r>
            <a:r>
              <a:rPr lang="en-US" sz="2400" dirty="0" smtClean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  <a:cs typeface="Times New Roman" charset="0"/>
              </a:rPr>
              <a:t>colțului</a:t>
            </a:r>
            <a:r>
              <a:rPr lang="en-US" sz="2400" dirty="0" smtClean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  <a:cs typeface="Times New Roman" charset="0"/>
              </a:rPr>
              <a:t>este</a:t>
            </a:r>
            <a:r>
              <a:rPr lang="en-US" sz="2400" dirty="0" smtClean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  <a:cs typeface="Times New Roman" charset="0"/>
              </a:rPr>
              <a:t>covariantă</a:t>
            </a:r>
            <a:r>
              <a:rPr lang="en-US" sz="2400" dirty="0" smtClean="0">
                <a:solidFill>
                  <a:srgbClr val="0033CC"/>
                </a:solidFill>
                <a:cs typeface="Times New Roman" charset="0"/>
              </a:rPr>
              <a:t> la </a:t>
            </a:r>
            <a:r>
              <a:rPr lang="en-US" sz="2400" dirty="0" err="1" smtClean="0">
                <a:solidFill>
                  <a:srgbClr val="0033CC"/>
                </a:solidFill>
                <a:cs typeface="Times New Roman" charset="0"/>
              </a:rPr>
              <a:t>translații</a:t>
            </a:r>
            <a:endParaRPr lang="ru-RU" sz="2400" dirty="0">
              <a:solidFill>
                <a:srgbClr val="0033CC"/>
              </a:solidFill>
              <a:cs typeface="Times New Roman" charset="0"/>
            </a:endParaRPr>
          </a:p>
        </p:txBody>
      </p:sp>
      <p:sp>
        <p:nvSpPr>
          <p:cNvPr id="151560" name="Rectangle 7"/>
          <p:cNvSpPr>
            <a:spLocks noChangeArrowheads="1"/>
          </p:cNvSpPr>
          <p:nvPr/>
        </p:nvSpPr>
        <p:spPr bwMode="auto">
          <a:xfrm>
            <a:off x="5435600" y="1143000"/>
            <a:ext cx="2184400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51561" name="Freeform 8"/>
          <p:cNvSpPr>
            <a:spLocks/>
          </p:cNvSpPr>
          <p:nvPr/>
        </p:nvSpPr>
        <p:spPr bwMode="auto">
          <a:xfrm>
            <a:off x="6553200" y="2246313"/>
            <a:ext cx="787400" cy="725487"/>
          </a:xfrm>
          <a:custGeom>
            <a:avLst/>
            <a:gdLst>
              <a:gd name="T0" fmla="*/ 0 w 720"/>
              <a:gd name="T1" fmla="*/ 2147483647 h 528"/>
              <a:gd name="T2" fmla="*/ 2147483647 w 720"/>
              <a:gd name="T3" fmla="*/ 0 h 528"/>
              <a:gd name="T4" fmla="*/ 2147483647 w 720"/>
              <a:gd name="T5" fmla="*/ 2147483647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Arial" charset="0"/>
              </a:rPr>
              <a:t>Transformări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fotometrice</a:t>
            </a:r>
            <a:r>
              <a:rPr lang="en-US" dirty="0" smtClean="0">
                <a:latin typeface="Arial" charset="0"/>
              </a:rPr>
              <a:t>: </a:t>
            </a:r>
            <a:r>
              <a:rPr lang="en-US" dirty="0" err="1" smtClean="0">
                <a:latin typeface="Arial" charset="0"/>
              </a:rPr>
              <a:t>translații</a:t>
            </a:r>
            <a:endParaRPr lang="ru-RU" dirty="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4452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1219200" y="4374446"/>
            <a:ext cx="6705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cs typeface="Times New Roman" charset="0"/>
              </a:rPr>
              <a:t>Elipsa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determinată</a:t>
            </a:r>
            <a:r>
              <a:rPr lang="en-US" sz="2400" dirty="0" smtClean="0">
                <a:cs typeface="Times New Roman" charset="0"/>
              </a:rPr>
              <a:t> de M se </a:t>
            </a:r>
            <a:r>
              <a:rPr lang="en-US" sz="2400" dirty="0" err="1" smtClean="0">
                <a:cs typeface="Times New Roman" charset="0"/>
              </a:rPr>
              <a:t>rotește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însă</a:t>
            </a:r>
            <a:r>
              <a:rPr lang="en-US" sz="2400" dirty="0" smtClean="0">
                <a:cs typeface="Times New Roman" charset="0"/>
              </a:rPr>
              <a:t> forma </a:t>
            </a:r>
            <a:r>
              <a:rPr lang="en-US" sz="2400" dirty="0" err="1" smtClean="0">
                <a:cs typeface="Times New Roman" charset="0"/>
              </a:rPr>
              <a:t>sa</a:t>
            </a:r>
            <a:r>
              <a:rPr lang="en-US" sz="2400" dirty="0" smtClean="0">
                <a:cs typeface="Times New Roman" charset="0"/>
              </a:rPr>
              <a:t> (</a:t>
            </a:r>
            <a:r>
              <a:rPr lang="en-US" sz="2400" dirty="0" err="1" smtClean="0">
                <a:cs typeface="Times New Roman" charset="0"/>
              </a:rPr>
              <a:t>dată</a:t>
            </a:r>
            <a:r>
              <a:rPr lang="en-US" sz="2400" dirty="0" smtClean="0">
                <a:cs typeface="Times New Roman" charset="0"/>
              </a:rPr>
              <a:t> de </a:t>
            </a:r>
            <a:r>
              <a:rPr lang="en-US" sz="2400" dirty="0" err="1" smtClean="0">
                <a:cs typeface="Times New Roman" charset="0"/>
              </a:rPr>
              <a:t>valorile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proprii</a:t>
            </a:r>
            <a:r>
              <a:rPr lang="en-US" sz="2400" dirty="0" smtClean="0">
                <a:cs typeface="Times New Roman" charset="0"/>
              </a:rPr>
              <a:t>) </a:t>
            </a:r>
            <a:r>
              <a:rPr lang="en-US" sz="2400" dirty="0" err="1" smtClean="0">
                <a:cs typeface="Times New Roman" charset="0"/>
              </a:rPr>
              <a:t>rămâne</a:t>
            </a:r>
            <a:r>
              <a:rPr lang="en-US" sz="2400" dirty="0" smtClean="0">
                <a:cs typeface="Times New Roman" charset="0"/>
              </a:rPr>
              <a:t> </a:t>
            </a:r>
            <a:r>
              <a:rPr lang="en-US" sz="2400" dirty="0" err="1" smtClean="0">
                <a:cs typeface="Times New Roman" charset="0"/>
              </a:rPr>
              <a:t>aceeași</a:t>
            </a:r>
            <a:endParaRPr lang="ru-RU" sz="2400" dirty="0">
              <a:cs typeface="Times New Roman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28800" y="1676400"/>
            <a:ext cx="5257800" cy="2438400"/>
            <a:chOff x="1720" y="1344"/>
            <a:chExt cx="2072" cy="950"/>
          </a:xfrm>
        </p:grpSpPr>
        <p:grpSp>
          <p:nvGrpSpPr>
            <p:cNvPr id="152582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152595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52596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41038 h 528"/>
                  <a:gd name="T2" fmla="*/ 3442 w 720"/>
                  <a:gd name="T3" fmla="*/ 0 h 528"/>
                  <a:gd name="T4" fmla="*/ 51732 w 720"/>
                  <a:gd name="T5" fmla="*/ 26097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583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152593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52594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4 h 528"/>
                  <a:gd name="T2" fmla="*/ 1 w 720"/>
                  <a:gd name="T3" fmla="*/ 0 h 528"/>
                  <a:gd name="T4" fmla="*/ 1 w 720"/>
                  <a:gd name="T5" fmla="*/ 2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2584" name="AutoShape 12"/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2585" name="Group 13"/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152590" name="Oval 14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52591" name="Line 15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592" name="Line 16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586" name="Group 17"/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152587" name="Oval 18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152588" name="Line 19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589" name="Line 20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56388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 err="1">
                <a:solidFill>
                  <a:srgbClr val="0033CC"/>
                </a:solidFill>
                <a:cs typeface="Times New Roman" charset="0"/>
              </a:rPr>
              <a:t>Poziția</a:t>
            </a:r>
            <a:r>
              <a:rPr lang="en-US" sz="2400" dirty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dirty="0" err="1">
                <a:solidFill>
                  <a:srgbClr val="0033CC"/>
                </a:solidFill>
                <a:cs typeface="Times New Roman" charset="0"/>
              </a:rPr>
              <a:t>colțului</a:t>
            </a:r>
            <a:r>
              <a:rPr lang="en-US" sz="2400" dirty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dirty="0" err="1">
                <a:solidFill>
                  <a:srgbClr val="0033CC"/>
                </a:solidFill>
                <a:cs typeface="Times New Roman" charset="0"/>
              </a:rPr>
              <a:t>este</a:t>
            </a:r>
            <a:r>
              <a:rPr lang="en-US" sz="2400" dirty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dirty="0" err="1">
                <a:solidFill>
                  <a:srgbClr val="0033CC"/>
                </a:solidFill>
                <a:cs typeface="Times New Roman" charset="0"/>
              </a:rPr>
              <a:t>covariantă</a:t>
            </a:r>
            <a:r>
              <a:rPr lang="en-US" sz="2400" dirty="0">
                <a:solidFill>
                  <a:srgbClr val="0033CC"/>
                </a:solidFill>
                <a:cs typeface="Times New Roman" charset="0"/>
              </a:rPr>
              <a:t> la </a:t>
            </a:r>
            <a:r>
              <a:rPr lang="en-US" sz="2400" dirty="0" err="1">
                <a:solidFill>
                  <a:srgbClr val="0033CC"/>
                </a:solidFill>
                <a:cs typeface="Times New Roman" charset="0"/>
              </a:rPr>
              <a:t>translații</a:t>
            </a:r>
            <a:endParaRPr lang="ru-RU" sz="2400" dirty="0">
              <a:solidFill>
                <a:srgbClr val="0033CC"/>
              </a:solidFill>
              <a:cs typeface="Times New Roman" charset="0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Arial" charset="0"/>
              </a:rPr>
              <a:t>Transformări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fotometrice</a:t>
            </a:r>
            <a:r>
              <a:rPr lang="en-US" dirty="0" smtClean="0">
                <a:latin typeface="Arial" charset="0"/>
              </a:rPr>
              <a:t>: </a:t>
            </a:r>
            <a:r>
              <a:rPr lang="en-US" dirty="0" err="1" smtClean="0">
                <a:latin typeface="Arial" charset="0"/>
              </a:rPr>
              <a:t>rotații</a:t>
            </a:r>
            <a:endParaRPr lang="ru-RU" dirty="0"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272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27" name="Text Box 11"/>
          <p:cNvSpPr txBox="1">
            <a:spLocks noChangeArrowheads="1"/>
          </p:cNvSpPr>
          <p:nvPr/>
        </p:nvSpPr>
        <p:spPr bwMode="auto">
          <a:xfrm>
            <a:off x="5791200" y="4265613"/>
            <a:ext cx="25908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 err="1" smtClean="0">
                <a:cs typeface="Times New Roman" charset="0"/>
              </a:rPr>
              <a:t>Toate</a:t>
            </a:r>
            <a:r>
              <a:rPr lang="en-US" sz="2200" dirty="0" smtClean="0">
                <a:cs typeface="Times New Roman" charset="0"/>
              </a:rPr>
              <a:t> </a:t>
            </a:r>
            <a:r>
              <a:rPr lang="en-US" sz="2200" dirty="0" err="1" smtClean="0">
                <a:cs typeface="Times New Roman" charset="0"/>
              </a:rPr>
              <a:t>punctele</a:t>
            </a:r>
            <a:r>
              <a:rPr lang="en-US" sz="2200" dirty="0" smtClean="0">
                <a:cs typeface="Times New Roman" charset="0"/>
              </a:rPr>
              <a:t> </a:t>
            </a:r>
            <a:r>
              <a:rPr lang="en-US" sz="2200" dirty="0" err="1" smtClean="0">
                <a:cs typeface="Times New Roman" charset="0"/>
              </a:rPr>
              <a:t>sunt</a:t>
            </a:r>
            <a:r>
              <a:rPr lang="en-US" sz="2200" dirty="0" smtClean="0">
                <a:cs typeface="Times New Roman" charset="0"/>
              </a:rPr>
              <a:t> </a:t>
            </a:r>
            <a:r>
              <a:rPr lang="en-US" sz="2200" dirty="0" err="1" smtClean="0">
                <a:cs typeface="Times New Roman" charset="0"/>
              </a:rPr>
              <a:t>clasificate</a:t>
            </a:r>
            <a:r>
              <a:rPr lang="en-US" sz="2200" dirty="0" smtClean="0">
                <a:cs typeface="Times New Roman" charset="0"/>
              </a:rPr>
              <a:t> </a:t>
            </a:r>
            <a:r>
              <a:rPr lang="en-US" sz="2200" dirty="0" err="1" smtClean="0">
                <a:cs typeface="Times New Roman" charset="0"/>
              </a:rPr>
              <a:t>ca</a:t>
            </a:r>
            <a:r>
              <a:rPr lang="en-US" sz="2200" dirty="0" smtClean="0">
                <a:cs typeface="Times New Roman" charset="0"/>
              </a:rPr>
              <a:t> </a:t>
            </a:r>
            <a:r>
              <a:rPr lang="en-US" sz="2200" dirty="0" err="1" smtClean="0">
                <a:cs typeface="Times New Roman" charset="0"/>
              </a:rPr>
              <a:t>fiind</a:t>
            </a:r>
            <a:r>
              <a:rPr lang="en-US" sz="2200" dirty="0" smtClean="0">
                <a:cs typeface="Times New Roman" charset="0"/>
              </a:rPr>
              <a:t> </a:t>
            </a:r>
            <a:r>
              <a:rPr lang="en-US" sz="2200" dirty="0" err="1" smtClean="0">
                <a:solidFill>
                  <a:srgbClr val="0033CC"/>
                </a:solidFill>
                <a:cs typeface="Times New Roman" charset="0"/>
              </a:rPr>
              <a:t>muchii</a:t>
            </a:r>
            <a:endParaRPr lang="ru-RU" sz="2200" dirty="0">
              <a:solidFill>
                <a:srgbClr val="0033CC"/>
              </a:solidFill>
              <a:cs typeface="Times New Roman" charset="0"/>
            </a:endParaRPr>
          </a:p>
        </p:txBody>
      </p:sp>
      <p:grpSp>
        <p:nvGrpSpPr>
          <p:cNvPr id="153604" name="Group 17"/>
          <p:cNvGrpSpPr>
            <a:grpSpLocks/>
          </p:cNvGrpSpPr>
          <p:nvPr/>
        </p:nvGrpSpPr>
        <p:grpSpPr bwMode="auto">
          <a:xfrm>
            <a:off x="1690688" y="2751138"/>
            <a:ext cx="442912" cy="434975"/>
            <a:chOff x="4329" y="1733"/>
            <a:chExt cx="279" cy="274"/>
          </a:xfrm>
        </p:grpSpPr>
        <p:sp>
          <p:nvSpPr>
            <p:cNvPr id="153614" name="Freeform 4"/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0 h 1264"/>
                <a:gd name="T2" fmla="*/ 0 w 1728"/>
                <a:gd name="T3" fmla="*/ 0 h 1264"/>
                <a:gd name="T4" fmla="*/ 0 w 1728"/>
                <a:gd name="T5" fmla="*/ 0 h 1264"/>
                <a:gd name="T6" fmla="*/ 0 w 1728"/>
                <a:gd name="T7" fmla="*/ 0 h 1264"/>
                <a:gd name="T8" fmla="*/ 0 w 1728"/>
                <a:gd name="T9" fmla="*/ 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15" name="Rectangle 5"/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153605" name="Text Box 12"/>
          <p:cNvSpPr txBox="1">
            <a:spLocks noChangeArrowheads="1"/>
          </p:cNvSpPr>
          <p:nvPr/>
        </p:nvSpPr>
        <p:spPr bwMode="auto">
          <a:xfrm>
            <a:off x="1543755" y="3197579"/>
            <a:ext cx="1600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 err="1" smtClean="0">
                <a:cs typeface="Times New Roman" charset="0"/>
              </a:rPr>
              <a:t>Colț</a:t>
            </a:r>
            <a:endParaRPr lang="ru-RU" sz="2200" dirty="0">
              <a:cs typeface="Times New Roman" charset="0"/>
            </a:endParaRPr>
          </a:p>
        </p:txBody>
      </p:sp>
      <p:sp>
        <p:nvSpPr>
          <p:cNvPr id="1212432" name="Text Box 16"/>
          <p:cNvSpPr txBox="1">
            <a:spLocks noChangeArrowheads="1"/>
          </p:cNvSpPr>
          <p:nvPr/>
        </p:nvSpPr>
        <p:spPr bwMode="auto">
          <a:xfrm>
            <a:off x="747889" y="6015038"/>
            <a:ext cx="7761111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 err="1">
                <a:solidFill>
                  <a:srgbClr val="0033CC"/>
                </a:solidFill>
                <a:cs typeface="Times New Roman" charset="0"/>
              </a:rPr>
              <a:t>Poziția</a:t>
            </a:r>
            <a:r>
              <a:rPr lang="en-US" sz="2400" dirty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dirty="0" err="1">
                <a:solidFill>
                  <a:srgbClr val="0033CC"/>
                </a:solidFill>
                <a:cs typeface="Times New Roman" charset="0"/>
              </a:rPr>
              <a:t>colțului</a:t>
            </a:r>
            <a:r>
              <a:rPr lang="en-US" sz="2400" dirty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dirty="0" smtClean="0">
                <a:solidFill>
                  <a:srgbClr val="0033CC"/>
                </a:solidFill>
                <a:cs typeface="Times New Roman" charset="0"/>
              </a:rPr>
              <a:t>nu </a:t>
            </a:r>
            <a:r>
              <a:rPr lang="en-US" sz="2400" dirty="0" err="1" smtClean="0">
                <a:solidFill>
                  <a:srgbClr val="0033CC"/>
                </a:solidFill>
                <a:cs typeface="Times New Roman" charset="0"/>
              </a:rPr>
              <a:t>este</a:t>
            </a:r>
            <a:r>
              <a:rPr lang="en-US" sz="2400" dirty="0" smtClean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dirty="0" err="1">
                <a:solidFill>
                  <a:srgbClr val="0033CC"/>
                </a:solidFill>
                <a:cs typeface="Times New Roman" charset="0"/>
              </a:rPr>
              <a:t>covariantă</a:t>
            </a:r>
            <a:r>
              <a:rPr lang="en-US" sz="2400" dirty="0">
                <a:solidFill>
                  <a:srgbClr val="0033CC"/>
                </a:solidFill>
                <a:cs typeface="Times New Roman" charset="0"/>
              </a:rPr>
              <a:t> la </a:t>
            </a:r>
            <a:r>
              <a:rPr lang="en-US" sz="2400" dirty="0" err="1" smtClean="0">
                <a:solidFill>
                  <a:srgbClr val="0033CC"/>
                </a:solidFill>
                <a:cs typeface="Times New Roman" charset="0"/>
              </a:rPr>
              <a:t>scalarea</a:t>
            </a:r>
            <a:r>
              <a:rPr lang="en-US" sz="2400" dirty="0" smtClean="0">
                <a:solidFill>
                  <a:srgbClr val="0033CC"/>
                </a:solidFill>
                <a:cs typeface="Times New Roman" charset="0"/>
              </a:rPr>
              <a:t> </a:t>
            </a:r>
            <a:r>
              <a:rPr lang="en-US" sz="2400" dirty="0" err="1" smtClean="0">
                <a:solidFill>
                  <a:srgbClr val="0033CC"/>
                </a:solidFill>
                <a:cs typeface="Times New Roman" charset="0"/>
              </a:rPr>
              <a:t>imaginilor</a:t>
            </a:r>
            <a:endParaRPr lang="ru-RU" sz="2400" dirty="0">
              <a:solidFill>
                <a:srgbClr val="0033CC"/>
              </a:solidFill>
              <a:cs typeface="Times New Roman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276600" y="1828800"/>
            <a:ext cx="5029200" cy="2159000"/>
            <a:chOff x="2064" y="1152"/>
            <a:chExt cx="3168" cy="1360"/>
          </a:xfrm>
        </p:grpSpPr>
        <p:grpSp>
          <p:nvGrpSpPr>
            <p:cNvPr id="153608" name="Group 19"/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153612" name="Freeform 6"/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1264"/>
                  <a:gd name="T17" fmla="*/ 1728 w 1728"/>
                  <a:gd name="T18" fmla="*/ 1264 h 1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613" name="AutoShape 10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09" name="Rectangle 22"/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53610" name="Rectangle 23"/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53611" name="Rectangle 24"/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Arial" charset="0"/>
              </a:rPr>
              <a:t>Transformări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fotometrice</a:t>
            </a:r>
            <a:r>
              <a:rPr lang="en-US" dirty="0" smtClean="0">
                <a:latin typeface="Arial" charset="0"/>
              </a:rPr>
              <a:t>: </a:t>
            </a:r>
            <a:r>
              <a:rPr lang="en-US" dirty="0" err="1" smtClean="0">
                <a:latin typeface="Arial" charset="0"/>
              </a:rPr>
              <a:t>scalare</a:t>
            </a:r>
            <a:r>
              <a:rPr lang="en-US" dirty="0" smtClean="0">
                <a:latin typeface="Arial" charset="0"/>
              </a:rPr>
              <a:t> a </a:t>
            </a:r>
            <a:r>
              <a:rPr lang="en-US" dirty="0" err="1" smtClean="0">
                <a:latin typeface="Arial" charset="0"/>
              </a:rPr>
              <a:t>imaginii</a:t>
            </a:r>
            <a:r>
              <a:rPr lang="en-US" dirty="0" smtClean="0">
                <a:latin typeface="Arial" charset="0"/>
              </a:rPr>
              <a:t> (</a:t>
            </a:r>
            <a:r>
              <a:rPr lang="en-US" dirty="0" err="1" smtClean="0">
                <a:latin typeface="Arial" charset="0"/>
              </a:rPr>
              <a:t>mărire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dirty="0" err="1" smtClean="0">
                <a:latin typeface="Arial" charset="0"/>
              </a:rPr>
              <a:t>micșorare</a:t>
            </a:r>
            <a:r>
              <a:rPr lang="en-US" dirty="0" smtClean="0">
                <a:latin typeface="Arial" charset="0"/>
              </a:rPr>
              <a:t>)</a:t>
            </a:r>
            <a:endParaRPr lang="ru-RU" dirty="0"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7450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64029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 smtClean="0">
                <a:latin typeface="Arial" pitchFamily="34" charset="0"/>
              </a:rPr>
              <a:t>Detectorul</a:t>
            </a:r>
            <a:r>
              <a:rPr lang="en-US" dirty="0" smtClean="0">
                <a:latin typeface="Arial" pitchFamily="34" charset="0"/>
              </a:rPr>
              <a:t> Harris</a:t>
            </a:r>
            <a:endParaRPr lang="en-US" sz="2000" dirty="0" smtClean="0">
              <a:latin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578" y="1078971"/>
            <a:ext cx="89944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Detectorul</a:t>
            </a:r>
            <a:r>
              <a:rPr lang="en-US" sz="2400" dirty="0" smtClean="0"/>
              <a:t> Harris </a:t>
            </a:r>
            <a:r>
              <a:rPr lang="en-US" sz="2400" dirty="0" err="1" smtClean="0"/>
              <a:t>detectează</a:t>
            </a:r>
            <a:r>
              <a:rPr lang="en-US" sz="2400" dirty="0" smtClean="0"/>
              <a:t> </a:t>
            </a:r>
            <a:r>
              <a:rPr lang="en-US" sz="2400" dirty="0" err="1" smtClean="0"/>
              <a:t>colțuri</a:t>
            </a:r>
            <a:r>
              <a:rPr lang="en-US" sz="2400" dirty="0" smtClean="0"/>
              <a:t> la o </a:t>
            </a:r>
            <a:r>
              <a:rPr lang="en-US" sz="2400" dirty="0" err="1" smtClean="0"/>
              <a:t>singură</a:t>
            </a:r>
            <a:r>
              <a:rPr lang="en-US" sz="2400" dirty="0" smtClean="0"/>
              <a:t> </a:t>
            </a:r>
            <a:r>
              <a:rPr lang="en-US" sz="2400" dirty="0" err="1" smtClean="0"/>
              <a:t>scală</a:t>
            </a:r>
            <a:r>
              <a:rPr lang="en-US" sz="2400" dirty="0" smtClean="0"/>
              <a:t> = </a:t>
            </a:r>
            <a:r>
              <a:rPr lang="en-US" sz="2400" dirty="0" err="1" smtClean="0"/>
              <a:t>mărime</a:t>
            </a:r>
            <a:r>
              <a:rPr lang="en-US" sz="2400" dirty="0" smtClean="0"/>
              <a:t> = scale</a:t>
            </a:r>
          </a:p>
          <a:p>
            <a:endParaRPr lang="en-US" sz="2400" dirty="0"/>
          </a:p>
          <a:p>
            <a:r>
              <a:rPr lang="en-US" sz="2400" dirty="0" err="1" smtClean="0"/>
              <a:t>Vrem</a:t>
            </a:r>
            <a:r>
              <a:rPr lang="en-US" sz="2400" dirty="0" smtClean="0"/>
              <a:t> </a:t>
            </a:r>
            <a:r>
              <a:rPr lang="en-US" sz="2400" dirty="0" err="1" smtClean="0"/>
              <a:t>să</a:t>
            </a:r>
            <a:r>
              <a:rPr lang="en-US" sz="2400" dirty="0" smtClean="0"/>
              <a:t> </a:t>
            </a:r>
            <a:r>
              <a:rPr lang="en-US" sz="2400" dirty="0" err="1" smtClean="0"/>
              <a:t>găsim</a:t>
            </a:r>
            <a:r>
              <a:rPr lang="en-US" sz="2400" dirty="0" smtClean="0"/>
              <a:t> un detector multi-scale,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</a:t>
            </a:r>
            <a:r>
              <a:rPr lang="en-US" sz="2400" dirty="0" err="1" smtClean="0"/>
              <a:t>trăsătură</a:t>
            </a:r>
            <a:r>
              <a:rPr lang="en-US" sz="2400" dirty="0" smtClean="0"/>
              <a:t> </a:t>
            </a:r>
            <a:r>
              <a:rPr lang="en-US" sz="2400" dirty="0" err="1" smtClean="0"/>
              <a:t>locală</a:t>
            </a:r>
            <a:r>
              <a:rPr lang="en-US" sz="2400" dirty="0" smtClean="0"/>
              <a:t> </a:t>
            </a:r>
            <a:r>
              <a:rPr lang="en-US" sz="2400" dirty="0" err="1" smtClean="0"/>
              <a:t>detectată</a:t>
            </a:r>
            <a:r>
              <a:rPr lang="en-US" sz="2400" dirty="0" smtClean="0"/>
              <a:t> </a:t>
            </a:r>
            <a:r>
              <a:rPr lang="en-US" sz="2400" dirty="0" err="1" smtClean="0"/>
              <a:t>să</a:t>
            </a:r>
            <a:r>
              <a:rPr lang="en-US" sz="2400" dirty="0" smtClean="0"/>
              <a:t> </a:t>
            </a:r>
            <a:r>
              <a:rPr lang="en-US" sz="2400" dirty="0" err="1" smtClean="0"/>
              <a:t>aibă</a:t>
            </a:r>
            <a:r>
              <a:rPr lang="en-US" sz="2400" dirty="0" smtClean="0"/>
              <a:t> o </a:t>
            </a:r>
            <a:r>
              <a:rPr lang="en-US" sz="2400" dirty="0" err="1" smtClean="0"/>
              <a:t>scală</a:t>
            </a:r>
            <a:r>
              <a:rPr lang="en-US" sz="2400" dirty="0" smtClean="0"/>
              <a:t> </a:t>
            </a:r>
            <a:r>
              <a:rPr lang="en-US" sz="2400" dirty="0" err="1" smtClean="0"/>
              <a:t>caracteristică</a:t>
            </a:r>
            <a:r>
              <a:rPr lang="en-US" sz="2400" dirty="0" smtClean="0"/>
              <a:t>, </a:t>
            </a:r>
            <a:r>
              <a:rPr lang="en-US" sz="2400" dirty="0" err="1" smtClean="0"/>
              <a:t>covariantă</a:t>
            </a:r>
            <a:r>
              <a:rPr lang="en-US" sz="2400" dirty="0" smtClean="0"/>
              <a:t> cu zoom-</a:t>
            </a:r>
            <a:r>
              <a:rPr lang="en-US" sz="2400" dirty="0" err="1" smtClean="0"/>
              <a:t>ul</a:t>
            </a:r>
            <a:r>
              <a:rPr lang="en-US" sz="2400" dirty="0" smtClean="0"/>
              <a:t> </a:t>
            </a:r>
            <a:r>
              <a:rPr lang="en-US" sz="2400" dirty="0" err="1" smtClean="0"/>
              <a:t>într</a:t>
            </a:r>
            <a:r>
              <a:rPr lang="en-US" sz="2400" dirty="0" smtClean="0"/>
              <a:t>-o imagine.</a:t>
            </a:r>
          </a:p>
          <a:p>
            <a:endParaRPr lang="en-US" sz="2400" dirty="0"/>
          </a:p>
          <a:p>
            <a:r>
              <a:rPr lang="en-US" sz="2400" dirty="0" err="1" smtClean="0"/>
              <a:t>Găsirea</a:t>
            </a:r>
            <a:r>
              <a:rPr lang="en-US" sz="2400" dirty="0" smtClean="0"/>
              <a:t> </a:t>
            </a:r>
            <a:r>
              <a:rPr lang="en-US" sz="2400" dirty="0" err="1" smtClean="0"/>
              <a:t>scalei</a:t>
            </a:r>
            <a:r>
              <a:rPr lang="en-US" sz="2400" dirty="0" smtClean="0"/>
              <a:t> </a:t>
            </a:r>
            <a:r>
              <a:rPr lang="en-US" sz="2400" dirty="0" err="1" smtClean="0"/>
              <a:t>specificei</a:t>
            </a:r>
            <a:r>
              <a:rPr lang="en-US" sz="2400" dirty="0" smtClean="0"/>
              <a:t> conduce </a:t>
            </a:r>
            <a:r>
              <a:rPr lang="en-US" sz="2400" dirty="0" err="1" smtClean="0"/>
              <a:t>și</a:t>
            </a:r>
            <a:r>
              <a:rPr lang="en-US" sz="2400" dirty="0" smtClean="0"/>
              <a:t> la </a:t>
            </a:r>
            <a:r>
              <a:rPr lang="en-US" sz="2400" dirty="0" err="1" smtClean="0"/>
              <a:t>ajustarea</a:t>
            </a:r>
            <a:r>
              <a:rPr lang="en-US" sz="2400" dirty="0" smtClean="0"/>
              <a:t> </a:t>
            </a:r>
            <a:r>
              <a:rPr lang="en-US" sz="2400" dirty="0" err="1" smtClean="0"/>
              <a:t>dimensiunii</a:t>
            </a:r>
            <a:r>
              <a:rPr lang="en-US" sz="2400" dirty="0" smtClean="0"/>
              <a:t> </a:t>
            </a:r>
            <a:r>
              <a:rPr lang="en-US" sz="2400" dirty="0" err="1" smtClean="0"/>
              <a:t>ferestrei</a:t>
            </a:r>
            <a:r>
              <a:rPr lang="en-US" sz="2400" dirty="0" smtClean="0"/>
              <a:t> din </a:t>
            </a:r>
            <a:r>
              <a:rPr lang="en-US" sz="2400" dirty="0" err="1" smtClean="0"/>
              <a:t>jurul</a:t>
            </a:r>
            <a:r>
              <a:rPr lang="en-US" sz="2400" dirty="0" smtClean="0"/>
              <a:t> </a:t>
            </a:r>
            <a:r>
              <a:rPr lang="en-US" sz="2400" dirty="0" err="1" smtClean="0"/>
              <a:t>punctului</a:t>
            </a:r>
            <a:r>
              <a:rPr lang="en-US" sz="2400" dirty="0" smtClean="0"/>
              <a:t> </a:t>
            </a:r>
            <a:r>
              <a:rPr lang="en-US" sz="2400" dirty="0" err="1" smtClean="0"/>
              <a:t>detectat</a:t>
            </a:r>
            <a:r>
              <a:rPr lang="en-US" sz="2400" dirty="0" smtClean="0"/>
              <a:t> </a:t>
            </a:r>
            <a:r>
              <a:rPr lang="en-US" sz="2400" dirty="0" err="1" smtClean="0"/>
              <a:t>ca</a:t>
            </a:r>
            <a:r>
              <a:rPr lang="en-US" sz="2400" dirty="0" smtClean="0"/>
              <a:t> </a:t>
            </a:r>
            <a:r>
              <a:rPr lang="en-US" sz="2400" dirty="0" err="1" smtClean="0"/>
              <a:t>trăsătură</a:t>
            </a:r>
            <a:endParaRPr lang="en-US" sz="2400" dirty="0"/>
          </a:p>
        </p:txBody>
      </p:sp>
      <p:pic>
        <p:nvPicPr>
          <p:cNvPr id="4" name="Picture 3" descr="Screen shot 2016-11-08 at 9.13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8" y="4091806"/>
            <a:ext cx="8635759" cy="20175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517" y="6254354"/>
            <a:ext cx="18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 = 10 x 10 </a:t>
            </a:r>
            <a:r>
              <a:rPr lang="en-US" dirty="0" err="1" smtClean="0"/>
              <a:t>pixeli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67238" y="6222088"/>
            <a:ext cx="18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 = 15 x 15 </a:t>
            </a:r>
            <a:r>
              <a:rPr lang="en-US" dirty="0" err="1" smtClean="0"/>
              <a:t>pixeli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30195" y="6215719"/>
            <a:ext cx="181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 = 30 x 30 </a:t>
            </a:r>
            <a:r>
              <a:rPr lang="en-US" dirty="0" err="1" smtClean="0"/>
              <a:t>pixeli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63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Detectarea</a:t>
            </a:r>
            <a:r>
              <a:rPr lang="en-US" dirty="0" smtClean="0"/>
              <a:t> </a:t>
            </a:r>
            <a:r>
              <a:rPr lang="en-US" dirty="0" err="1" smtClean="0"/>
              <a:t>punctelor</a:t>
            </a:r>
            <a:r>
              <a:rPr lang="en-US" dirty="0" smtClean="0"/>
              <a:t> de </a:t>
            </a:r>
            <a:r>
              <a:rPr lang="en-US" dirty="0" err="1" smtClean="0"/>
              <a:t>interes</a:t>
            </a:r>
            <a:r>
              <a:rPr lang="en-US" dirty="0" smtClean="0"/>
              <a:t> </a:t>
            </a:r>
            <a:r>
              <a:rPr lang="en-US" dirty="0" err="1" smtClean="0"/>
              <a:t>invariante</a:t>
            </a:r>
            <a:r>
              <a:rPr lang="en-US" dirty="0" smtClean="0"/>
              <a:t> la </a:t>
            </a:r>
            <a:r>
              <a:rPr lang="en-US" dirty="0" err="1" smtClean="0"/>
              <a:t>scală</a:t>
            </a:r>
            <a:endParaRPr lang="en-US" dirty="0"/>
          </a:p>
        </p:txBody>
      </p:sp>
      <p:pic>
        <p:nvPicPr>
          <p:cNvPr id="13" name="Picture 12" descr="uttower1.JPG"/>
          <p:cNvPicPr>
            <a:picLocks noChangeAspect="1"/>
          </p:cNvPicPr>
          <p:nvPr/>
        </p:nvPicPr>
        <p:blipFill>
          <a:blip r:embed="rId3" cstate="print"/>
          <a:srcRect l="51667" b="30034"/>
          <a:stretch>
            <a:fillRect/>
          </a:stretch>
        </p:blipFill>
        <p:spPr>
          <a:xfrm>
            <a:off x="5452620" y="3079462"/>
            <a:ext cx="3156856" cy="3048000"/>
          </a:xfrm>
          <a:prstGeom prst="rect">
            <a:avLst/>
          </a:prstGeom>
        </p:spPr>
      </p:pic>
      <p:pic>
        <p:nvPicPr>
          <p:cNvPr id="14" name="Picture 13" descr="uttower2.JPG"/>
          <p:cNvPicPr>
            <a:picLocks noChangeAspect="1"/>
          </p:cNvPicPr>
          <p:nvPr/>
        </p:nvPicPr>
        <p:blipFill>
          <a:blip r:embed="rId4" cstate="print"/>
          <a:srcRect l="20277" t="14319" b="11445"/>
          <a:stretch>
            <a:fillRect/>
          </a:stretch>
        </p:blipFill>
        <p:spPr>
          <a:xfrm>
            <a:off x="457200" y="3079461"/>
            <a:ext cx="4879533" cy="30305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7082" y="1713887"/>
            <a:ext cx="7543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Cum </a:t>
            </a:r>
            <a:r>
              <a:rPr lang="en-US" sz="2400" dirty="0" err="1" smtClean="0">
                <a:solidFill>
                  <a:srgbClr val="000000"/>
                </a:solidFill>
              </a:rPr>
              <a:t>putem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detecta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puncte</a:t>
            </a:r>
            <a:r>
              <a:rPr lang="en-US" sz="2400" dirty="0" smtClean="0">
                <a:solidFill>
                  <a:srgbClr val="000000"/>
                </a:solidFill>
              </a:rPr>
              <a:t> de </a:t>
            </a:r>
            <a:r>
              <a:rPr lang="en-US" sz="2400" dirty="0" err="1" smtClean="0">
                <a:solidFill>
                  <a:srgbClr val="000000"/>
                </a:solidFill>
              </a:rPr>
              <a:t>interes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în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fiecare</a:t>
            </a:r>
            <a:r>
              <a:rPr lang="en-US" sz="2400" dirty="0" smtClean="0">
                <a:solidFill>
                  <a:srgbClr val="000000"/>
                </a:solidFill>
              </a:rPr>
              <a:t> imagine independent, </a:t>
            </a:r>
            <a:r>
              <a:rPr lang="en-US" sz="2400" dirty="0" err="1" smtClean="0">
                <a:solidFill>
                  <a:srgbClr val="000000"/>
                </a:solidFill>
              </a:rPr>
              <a:t>astfel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încât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detecțiile</a:t>
            </a:r>
            <a:r>
              <a:rPr lang="en-US" sz="2400" dirty="0" smtClean="0">
                <a:solidFill>
                  <a:srgbClr val="000000"/>
                </a:solidFill>
              </a:rPr>
              <a:t> se </a:t>
            </a:r>
            <a:r>
              <a:rPr lang="en-US" sz="2400" dirty="0" err="1" smtClean="0">
                <a:solidFill>
                  <a:srgbClr val="000000"/>
                </a:solidFill>
              </a:rPr>
              <a:t>regăsesc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chiar</a:t>
            </a:r>
            <a:r>
              <a:rPr lang="en-US" sz="2400" dirty="0" smtClean="0">
                <a:solidFill>
                  <a:srgbClr val="000000"/>
                </a:solidFill>
              </a:rPr>
              <a:t> la scale </a:t>
            </a:r>
            <a:r>
              <a:rPr lang="en-US" sz="2400" dirty="0" err="1" smtClean="0">
                <a:solidFill>
                  <a:srgbClr val="000000"/>
                </a:solidFill>
              </a:rPr>
              <a:t>diferite</a:t>
            </a:r>
            <a:r>
              <a:rPr lang="en-US" sz="2400" dirty="0" smtClean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237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15"/>
          <p:cNvSpPr>
            <a:spLocks noChangeAspect="1" noChangeArrowheads="1"/>
          </p:cNvSpPr>
          <p:nvPr/>
        </p:nvSpPr>
        <p:spPr bwMode="auto">
          <a:xfrm>
            <a:off x="6432564" y="3699931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Oval 15"/>
          <p:cNvSpPr>
            <a:spLocks noChangeAspect="1" noChangeArrowheads="1"/>
          </p:cNvSpPr>
          <p:nvPr/>
        </p:nvSpPr>
        <p:spPr bwMode="auto">
          <a:xfrm>
            <a:off x="2241564" y="3599686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5137164" y="2480731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946164" y="2404531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Selecția</a:t>
            </a:r>
            <a:r>
              <a:rPr lang="en-US" dirty="0" smtClean="0"/>
              <a:t> </a:t>
            </a:r>
            <a:r>
              <a:rPr lang="en-US" dirty="0" err="1" smtClean="0"/>
              <a:t>automată</a:t>
            </a:r>
            <a:r>
              <a:rPr lang="en-US" dirty="0" smtClean="0"/>
              <a:t> a </a:t>
            </a:r>
            <a:r>
              <a:rPr lang="en-US" dirty="0" err="1" smtClean="0"/>
              <a:t>scalei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200" y="937677"/>
            <a:ext cx="906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solidFill>
                  <a:srgbClr val="000000"/>
                </a:solidFill>
              </a:rPr>
              <a:t>Intuiție</a:t>
            </a:r>
            <a:r>
              <a:rPr lang="en-US" sz="2400" b="1" dirty="0" smtClean="0">
                <a:solidFill>
                  <a:srgbClr val="000000"/>
                </a:solidFill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g</a:t>
            </a:r>
            <a:r>
              <a:rPr lang="en-US" dirty="0" err="1" smtClean="0">
                <a:solidFill>
                  <a:srgbClr val="000000"/>
                </a:solidFill>
              </a:rPr>
              <a:t>ăsește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scala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pentru</a:t>
            </a:r>
            <a:r>
              <a:rPr lang="en-US" dirty="0" smtClean="0">
                <a:solidFill>
                  <a:srgbClr val="000000"/>
                </a:solidFill>
              </a:rPr>
              <a:t> care </a:t>
            </a:r>
            <a:r>
              <a:rPr lang="en-US" dirty="0" err="1" smtClean="0">
                <a:solidFill>
                  <a:srgbClr val="000000"/>
                </a:solidFill>
              </a:rPr>
              <a:t>obținem</a:t>
            </a:r>
            <a:r>
              <a:rPr lang="en-US" dirty="0" smtClean="0">
                <a:solidFill>
                  <a:srgbClr val="000000"/>
                </a:solidFill>
              </a:rPr>
              <a:t> un maxim local </a:t>
            </a:r>
            <a:r>
              <a:rPr lang="en-US" dirty="0" err="1" smtClean="0">
                <a:solidFill>
                  <a:srgbClr val="000000"/>
                </a:solidFill>
              </a:rPr>
              <a:t>pentru</a:t>
            </a:r>
            <a:r>
              <a:rPr lang="en-US" dirty="0" smtClean="0">
                <a:solidFill>
                  <a:srgbClr val="000000"/>
                </a:solidFill>
              </a:rPr>
              <a:t> o </a:t>
            </a:r>
            <a:r>
              <a:rPr lang="en-US" dirty="0" err="1" smtClean="0">
                <a:solidFill>
                  <a:srgbClr val="000000"/>
                </a:solidFill>
              </a:rPr>
              <a:t>funcție</a:t>
            </a:r>
            <a:r>
              <a:rPr lang="en-US" dirty="0" smtClean="0">
                <a:solidFill>
                  <a:srgbClr val="000000"/>
                </a:solidFill>
              </a:rPr>
              <a:t> care </a:t>
            </a:r>
            <a:r>
              <a:rPr lang="en-US" dirty="0" err="1" smtClean="0">
                <a:solidFill>
                  <a:srgbClr val="000000"/>
                </a:solidFill>
              </a:rPr>
              <a:t>măsoară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cât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bună</a:t>
            </a:r>
            <a:r>
              <a:rPr lang="en-US" dirty="0" smtClean="0">
                <a:solidFill>
                  <a:srgbClr val="000000"/>
                </a:solidFill>
              </a:rPr>
              <a:t> e </a:t>
            </a:r>
            <a:r>
              <a:rPr lang="en-US" dirty="0" err="1" smtClean="0">
                <a:solidFill>
                  <a:srgbClr val="000000"/>
                </a:solidFill>
              </a:rPr>
              <a:t>trăsătura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găsită</a:t>
            </a:r>
            <a:r>
              <a:rPr lang="en-US" dirty="0" smtClean="0">
                <a:solidFill>
                  <a:srgbClr val="000000"/>
                </a:solidFill>
              </a:rPr>
              <a:t> la un </a:t>
            </a:r>
            <a:r>
              <a:rPr lang="en-US" dirty="0" err="1" smtClean="0">
                <a:solidFill>
                  <a:srgbClr val="000000"/>
                </a:solidFill>
              </a:rPr>
              <a:t>punct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interes</a:t>
            </a:r>
            <a:r>
              <a:rPr lang="en-US" dirty="0" smtClean="0">
                <a:solidFill>
                  <a:srgbClr val="000000"/>
                </a:solidFill>
              </a:rPr>
              <a:t> la o </a:t>
            </a:r>
            <a:r>
              <a:rPr lang="en-US" dirty="0" err="1" smtClean="0">
                <a:solidFill>
                  <a:srgbClr val="000000"/>
                </a:solidFill>
              </a:rPr>
              <a:t>anumită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scală</a:t>
            </a:r>
            <a:endParaRPr lang="en-US" dirty="0" smtClean="0">
              <a:solidFill>
                <a:srgbClr val="000000"/>
              </a:solidFill>
            </a:endParaRP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dirty="0" err="1" smtClean="0">
                <a:solidFill>
                  <a:srgbClr val="000000"/>
                </a:solidFill>
              </a:rPr>
              <a:t>cala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poate</a:t>
            </a:r>
            <a:r>
              <a:rPr lang="en-US" dirty="0" smtClean="0">
                <a:solidFill>
                  <a:srgbClr val="000000"/>
                </a:solidFill>
              </a:rPr>
              <a:t> fi </a:t>
            </a:r>
            <a:r>
              <a:rPr lang="en-US" dirty="0" err="1" smtClean="0">
                <a:solidFill>
                  <a:srgbClr val="000000"/>
                </a:solidFill>
              </a:rPr>
              <a:t>raza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unei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cerc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centrat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în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punctul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interes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sau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latura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unui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pătrat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centrat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în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punctul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interes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  <a:r>
              <a:rPr lang="en-US" dirty="0" err="1" smtClean="0">
                <a:solidFill>
                  <a:srgbClr val="000000"/>
                </a:solidFill>
              </a:rPr>
              <a:t>În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ambele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imagini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vom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găsi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aceeași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regiune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6788004" y="2544206"/>
            <a:ext cx="620192" cy="1404551"/>
          </a:xfrm>
          <a:custGeom>
            <a:avLst/>
            <a:gdLst>
              <a:gd name="T0" fmla="*/ 0 w 544"/>
              <a:gd name="T1" fmla="*/ 2147483647 h 1232"/>
              <a:gd name="T2" fmla="*/ 1088707408 w 544"/>
              <a:gd name="T3" fmla="*/ 2147483647 h 1232"/>
              <a:gd name="T4" fmla="*/ 1330642300 w 544"/>
              <a:gd name="T5" fmla="*/ 1572577274 h 1232"/>
              <a:gd name="T6" fmla="*/ 846772517 w 544"/>
              <a:gd name="T7" fmla="*/ 604837459 h 1232"/>
              <a:gd name="T8" fmla="*/ 1330642300 w 544"/>
              <a:gd name="T9" fmla="*/ 0 h 12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1232"/>
              <a:gd name="T17" fmla="*/ 544 w 544"/>
              <a:gd name="T18" fmla="*/ 1232 h 12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1232">
                <a:moveTo>
                  <a:pt x="0" y="1104"/>
                </a:moveTo>
                <a:cubicBezTo>
                  <a:pt x="172" y="1168"/>
                  <a:pt x="344" y="1232"/>
                  <a:pt x="432" y="1152"/>
                </a:cubicBezTo>
                <a:cubicBezTo>
                  <a:pt x="520" y="1072"/>
                  <a:pt x="544" y="776"/>
                  <a:pt x="528" y="624"/>
                </a:cubicBezTo>
                <a:cubicBezTo>
                  <a:pt x="512" y="472"/>
                  <a:pt x="336" y="344"/>
                  <a:pt x="336" y="240"/>
                </a:cubicBezTo>
                <a:cubicBezTo>
                  <a:pt x="336" y="136"/>
                  <a:pt x="432" y="68"/>
                  <a:pt x="52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reeform 3"/>
          <p:cNvSpPr>
            <a:spLocks/>
          </p:cNvSpPr>
          <p:nvPr/>
        </p:nvSpPr>
        <p:spPr bwMode="auto">
          <a:xfrm>
            <a:off x="5748272" y="4029702"/>
            <a:ext cx="756998" cy="965629"/>
          </a:xfrm>
          <a:custGeom>
            <a:avLst/>
            <a:gdLst>
              <a:gd name="T0" fmla="*/ 0 w 664"/>
              <a:gd name="T1" fmla="*/ 1993442278 h 847"/>
              <a:gd name="T2" fmla="*/ 1209674952 w 664"/>
              <a:gd name="T3" fmla="*/ 1993442278 h 847"/>
              <a:gd name="T4" fmla="*/ 967740041 w 664"/>
              <a:gd name="T5" fmla="*/ 1146669940 h 847"/>
              <a:gd name="T6" fmla="*/ 1572577319 w 664"/>
              <a:gd name="T7" fmla="*/ 904735100 h 847"/>
              <a:gd name="T8" fmla="*/ 1572577319 w 664"/>
              <a:gd name="T9" fmla="*/ 541832641 h 847"/>
              <a:gd name="T10" fmla="*/ 1514614540 w 664"/>
              <a:gd name="T11" fmla="*/ 0 h 8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4"/>
              <a:gd name="T19" fmla="*/ 0 h 847"/>
              <a:gd name="T20" fmla="*/ 664 w 664"/>
              <a:gd name="T21" fmla="*/ 847 h 8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4" h="847">
                <a:moveTo>
                  <a:pt x="0" y="791"/>
                </a:moveTo>
                <a:cubicBezTo>
                  <a:pt x="208" y="819"/>
                  <a:pt x="416" y="847"/>
                  <a:pt x="480" y="791"/>
                </a:cubicBezTo>
                <a:cubicBezTo>
                  <a:pt x="544" y="735"/>
                  <a:pt x="360" y="527"/>
                  <a:pt x="384" y="455"/>
                </a:cubicBezTo>
                <a:cubicBezTo>
                  <a:pt x="408" y="383"/>
                  <a:pt x="584" y="399"/>
                  <a:pt x="624" y="359"/>
                </a:cubicBezTo>
                <a:cubicBezTo>
                  <a:pt x="664" y="319"/>
                  <a:pt x="628" y="275"/>
                  <a:pt x="624" y="215"/>
                </a:cubicBezTo>
                <a:cubicBezTo>
                  <a:pt x="620" y="155"/>
                  <a:pt x="610" y="77"/>
                  <a:pt x="601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1841146" y="3580115"/>
            <a:ext cx="1970020" cy="1441033"/>
          </a:xfrm>
          <a:custGeom>
            <a:avLst/>
            <a:gdLst>
              <a:gd name="T0" fmla="*/ 0 w 1728"/>
              <a:gd name="T1" fmla="*/ 2147483647 h 1264"/>
              <a:gd name="T2" fmla="*/ 241935031 w 1728"/>
              <a:gd name="T3" fmla="*/ 1008062507 h 1264"/>
              <a:gd name="T4" fmla="*/ 1088707589 w 1728"/>
              <a:gd name="T5" fmla="*/ 161289987 h 1264"/>
              <a:gd name="T6" fmla="*/ 2147483647 w 1728"/>
              <a:gd name="T7" fmla="*/ 40322497 h 1264"/>
              <a:gd name="T8" fmla="*/ 2147483647 w 1728"/>
              <a:gd name="T9" fmla="*/ 403224943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179744" y="3545913"/>
            <a:ext cx="273614" cy="27361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2036097" y="3415946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1796684" y="3207316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403364" y="2800315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Freeform 11"/>
          <p:cNvSpPr>
            <a:spLocks noChangeAspect="1"/>
          </p:cNvSpPr>
          <p:nvPr/>
        </p:nvSpPr>
        <p:spPr bwMode="auto">
          <a:xfrm>
            <a:off x="6430026" y="3772049"/>
            <a:ext cx="357978" cy="261073"/>
          </a:xfrm>
          <a:custGeom>
            <a:avLst/>
            <a:gdLst>
              <a:gd name="T0" fmla="*/ 0 w 1728"/>
              <a:gd name="T1" fmla="*/ 104556285 h 1264"/>
              <a:gd name="T2" fmla="*/ 7988581 w 1728"/>
              <a:gd name="T3" fmla="*/ 33087328 h 1264"/>
              <a:gd name="T4" fmla="*/ 35948758 w 1728"/>
              <a:gd name="T5" fmla="*/ 5294008 h 1264"/>
              <a:gd name="T6" fmla="*/ 87874692 w 1728"/>
              <a:gd name="T7" fmla="*/ 1323574 h 1264"/>
              <a:gd name="T8" fmla="*/ 143794744 w 1728"/>
              <a:gd name="T9" fmla="*/ 13234874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6227096" y="3512116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5987684" y="3303485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5594364" y="2896484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5"/>
          <p:cNvSpPr>
            <a:spLocks noChangeAspect="1" noChangeArrowheads="1"/>
          </p:cNvSpPr>
          <p:nvPr/>
        </p:nvSpPr>
        <p:spPr bwMode="auto">
          <a:xfrm>
            <a:off x="6350222" y="3630682"/>
            <a:ext cx="328337" cy="32719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3" name="Group 9"/>
          <p:cNvGrpSpPr>
            <a:grpSpLocks/>
          </p:cNvGrpSpPr>
          <p:nvPr/>
        </p:nvGrpSpPr>
        <p:grpSpPr bwMode="auto">
          <a:xfrm>
            <a:off x="76200" y="4879996"/>
            <a:ext cx="3692529" cy="1943100"/>
            <a:chOff x="48" y="3072"/>
            <a:chExt cx="2326" cy="1224"/>
          </a:xfrm>
        </p:grpSpPr>
        <p:sp>
          <p:nvSpPr>
            <p:cNvPr id="34" name="Line 10"/>
            <p:cNvSpPr>
              <a:spLocks noChangeShapeType="1"/>
            </p:cNvSpPr>
            <p:nvPr/>
          </p:nvSpPr>
          <p:spPr bwMode="auto">
            <a:xfrm>
              <a:off x="297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Line 11"/>
            <p:cNvSpPr>
              <a:spLocks noChangeShapeType="1"/>
            </p:cNvSpPr>
            <p:nvPr/>
          </p:nvSpPr>
          <p:spPr bwMode="auto">
            <a:xfrm flipV="1">
              <a:off x="297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Text Box 12"/>
            <p:cNvSpPr txBox="1">
              <a:spLocks noChangeArrowheads="1"/>
            </p:cNvSpPr>
            <p:nvPr/>
          </p:nvSpPr>
          <p:spPr bwMode="auto">
            <a:xfrm>
              <a:off x="48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1392" y="4044"/>
              <a:ext cx="98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2000" dirty="0" err="1" smtClean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cala</a:t>
              </a:r>
              <a:r>
                <a:rPr lang="en-US" sz="2000" dirty="0" smtClean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 smtClean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regiunii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1397" y="3262"/>
              <a:ext cx="8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 smtClean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Imaginea</a:t>
              </a:r>
              <a:r>
                <a:rPr lang="en-US" sz="2000" dirty="0" smtClean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528" y="3368"/>
              <a:ext cx="1632" cy="568"/>
            </a:xfrm>
            <a:custGeom>
              <a:avLst/>
              <a:gdLst>
                <a:gd name="T0" fmla="*/ 0 w 1632"/>
                <a:gd name="T1" fmla="*/ 568 h 568"/>
                <a:gd name="T2" fmla="*/ 288 w 1632"/>
                <a:gd name="T3" fmla="*/ 40 h 568"/>
                <a:gd name="T4" fmla="*/ 912 w 1632"/>
                <a:gd name="T5" fmla="*/ 328 h 568"/>
                <a:gd name="T6" fmla="*/ 1392 w 1632"/>
                <a:gd name="T7" fmla="*/ 472 h 568"/>
                <a:gd name="T8" fmla="*/ 163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0" name="Group 16"/>
          <p:cNvGrpSpPr>
            <a:grpSpLocks/>
          </p:cNvGrpSpPr>
          <p:nvPr/>
        </p:nvGrpSpPr>
        <p:grpSpPr bwMode="auto">
          <a:xfrm>
            <a:off x="5391159" y="4864120"/>
            <a:ext cx="3635379" cy="1963738"/>
            <a:chOff x="3396" y="3072"/>
            <a:chExt cx="2290" cy="1237"/>
          </a:xfrm>
        </p:grpSpPr>
        <p:sp>
          <p:nvSpPr>
            <p:cNvPr id="41" name="Line 17"/>
            <p:cNvSpPr>
              <a:spLocks noChangeShapeType="1"/>
            </p:cNvSpPr>
            <p:nvPr/>
          </p:nvSpPr>
          <p:spPr bwMode="auto">
            <a:xfrm>
              <a:off x="3645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V="1">
              <a:off x="3645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3396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4704" y="4057"/>
              <a:ext cx="98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2000" dirty="0" err="1" smtClean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cala</a:t>
              </a:r>
              <a:r>
                <a:rPr lang="en-US" sz="2000" dirty="0" smtClean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 err="1" smtClean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regiunii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710" y="3272"/>
              <a:ext cx="83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 smtClean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Imaginea</a:t>
              </a:r>
              <a:r>
                <a:rPr lang="en-US" sz="2000" dirty="0" smtClean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"/>
            <p:cNvSpPr>
              <a:spLocks/>
            </p:cNvSpPr>
            <p:nvPr/>
          </p:nvSpPr>
          <p:spPr bwMode="auto">
            <a:xfrm>
              <a:off x="3744" y="3368"/>
              <a:ext cx="864" cy="568"/>
            </a:xfrm>
            <a:custGeom>
              <a:avLst/>
              <a:gdLst>
                <a:gd name="T0" fmla="*/ 0 w 1632"/>
                <a:gd name="T1" fmla="*/ 568 h 568"/>
                <a:gd name="T2" fmla="*/ 80 w 1632"/>
                <a:gd name="T3" fmla="*/ 40 h 568"/>
                <a:gd name="T4" fmla="*/ 256 w 1632"/>
                <a:gd name="T5" fmla="*/ 328 h 568"/>
                <a:gd name="T6" fmla="*/ 390 w 1632"/>
                <a:gd name="T7" fmla="*/ 472 h 568"/>
                <a:gd name="T8" fmla="*/ 457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19200" y="5353069"/>
            <a:ext cx="404813" cy="1524000"/>
            <a:chOff x="1219200" y="5353069"/>
            <a:chExt cx="404813" cy="1524000"/>
          </a:xfrm>
        </p:grpSpPr>
        <p:sp>
          <p:nvSpPr>
            <p:cNvPr id="47" name="Oval 21"/>
            <p:cNvSpPr>
              <a:spLocks noChangeArrowheads="1"/>
            </p:cNvSpPr>
            <p:nvPr/>
          </p:nvSpPr>
          <p:spPr bwMode="auto">
            <a:xfrm>
              <a:off x="1295400" y="5353069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8" name="Group 25"/>
            <p:cNvGrpSpPr>
              <a:grpSpLocks/>
            </p:cNvGrpSpPr>
            <p:nvPr/>
          </p:nvGrpSpPr>
          <p:grpSpPr bwMode="auto">
            <a:xfrm>
              <a:off x="1219200" y="5505469"/>
              <a:ext cx="404813" cy="1371600"/>
              <a:chOff x="768" y="3456"/>
              <a:chExt cx="255" cy="864"/>
            </a:xfrm>
          </p:grpSpPr>
          <p:sp>
            <p:nvSpPr>
              <p:cNvPr id="49" name="Line 26"/>
              <p:cNvSpPr>
                <a:spLocks noChangeShapeType="1"/>
              </p:cNvSpPr>
              <p:nvPr/>
            </p:nvSpPr>
            <p:spPr bwMode="auto">
              <a:xfrm>
                <a:off x="864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Text Box 27"/>
              <p:cNvSpPr txBox="1">
                <a:spLocks noChangeArrowheads="1"/>
              </p:cNvSpPr>
              <p:nvPr/>
            </p:nvSpPr>
            <p:spPr bwMode="auto">
              <a:xfrm>
                <a:off x="768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6096000" y="5345160"/>
            <a:ext cx="404813" cy="1552575"/>
            <a:chOff x="6096000" y="5345160"/>
            <a:chExt cx="404813" cy="1552575"/>
          </a:xfrm>
        </p:grpSpPr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6157913" y="534516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52" name="Group 28"/>
            <p:cNvGrpSpPr>
              <a:grpSpLocks/>
            </p:cNvGrpSpPr>
            <p:nvPr/>
          </p:nvGrpSpPr>
          <p:grpSpPr bwMode="auto">
            <a:xfrm>
              <a:off x="6096000" y="5526135"/>
              <a:ext cx="404813" cy="1371600"/>
              <a:chOff x="3840" y="3456"/>
              <a:chExt cx="255" cy="864"/>
            </a:xfrm>
          </p:grpSpPr>
          <p:sp>
            <p:nvSpPr>
              <p:cNvPr id="53" name="Line 29"/>
              <p:cNvSpPr>
                <a:spLocks noChangeShapeType="1"/>
              </p:cNvSpPr>
              <p:nvPr/>
            </p:nvSpPr>
            <p:spPr bwMode="auto">
              <a:xfrm>
                <a:off x="3936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Text Box 30"/>
              <p:cNvSpPr txBox="1">
                <a:spLocks noChangeArrowheads="1"/>
              </p:cNvSpPr>
              <p:nvPr/>
            </p:nvSpPr>
            <p:spPr bwMode="auto">
              <a:xfrm>
                <a:off x="3840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399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2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39438"/>
            <a:ext cx="8229600" cy="1143000"/>
          </a:xfrm>
        </p:spPr>
        <p:txBody>
          <a:bodyPr/>
          <a:lstStyle/>
          <a:p>
            <a:r>
              <a:rPr lang="en-US" dirty="0" err="1" smtClean="0"/>
              <a:t>Selecția</a:t>
            </a:r>
            <a:r>
              <a:rPr lang="en-US" dirty="0" smtClean="0"/>
              <a:t> </a:t>
            </a:r>
            <a:r>
              <a:rPr lang="en-US" dirty="0" err="1" smtClean="0"/>
              <a:t>automată</a:t>
            </a:r>
            <a:r>
              <a:rPr lang="en-US" dirty="0" smtClean="0"/>
              <a:t> a </a:t>
            </a:r>
            <a:r>
              <a:rPr lang="en-US" dirty="0" err="1" smtClean="0"/>
              <a:t>scalei</a:t>
            </a:r>
            <a:endParaRPr lang="de-CH" dirty="0" smtClean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1778527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5738" y="1815039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1871663" y="2391302"/>
            <a:ext cx="215900" cy="2159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5651500" y="2067452"/>
            <a:ext cx="396875" cy="3952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39944" name="Group 7"/>
          <p:cNvGrpSpPr>
            <a:grpSpLocks/>
          </p:cNvGrpSpPr>
          <p:nvPr/>
        </p:nvGrpSpPr>
        <p:grpSpPr bwMode="auto">
          <a:xfrm>
            <a:off x="5821363" y="2219852"/>
            <a:ext cx="73025" cy="73025"/>
            <a:chOff x="1292" y="2205"/>
            <a:chExt cx="46" cy="46"/>
          </a:xfrm>
        </p:grpSpPr>
        <p:sp>
          <p:nvSpPr>
            <p:cNvPr id="39952" name="Line 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3" name="Line 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945" name="Group 10"/>
          <p:cNvGrpSpPr>
            <a:grpSpLocks/>
          </p:cNvGrpSpPr>
          <p:nvPr/>
        </p:nvGrpSpPr>
        <p:grpSpPr bwMode="auto">
          <a:xfrm>
            <a:off x="1943100" y="2462739"/>
            <a:ext cx="73025" cy="73025"/>
            <a:chOff x="1292" y="2205"/>
            <a:chExt cx="46" cy="46"/>
          </a:xfrm>
        </p:grpSpPr>
        <p:sp>
          <p:nvSpPr>
            <p:cNvPr id="39950" name="Line 1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1" name="Line 1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6" name="Line 13"/>
          <p:cNvSpPr>
            <a:spLocks noChangeShapeType="1"/>
          </p:cNvSpPr>
          <p:nvPr/>
        </p:nvSpPr>
        <p:spPr bwMode="auto">
          <a:xfrm>
            <a:off x="1979613" y="2642127"/>
            <a:ext cx="1116012" cy="20891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14"/>
          <p:cNvSpPr>
            <a:spLocks noChangeShapeType="1"/>
          </p:cNvSpPr>
          <p:nvPr/>
        </p:nvSpPr>
        <p:spPr bwMode="auto">
          <a:xfrm flipH="1">
            <a:off x="5616575" y="2499252"/>
            <a:ext cx="250825" cy="226853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994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278039"/>
              </p:ext>
            </p:extLst>
          </p:nvPr>
        </p:nvGraphicFramePr>
        <p:xfrm>
          <a:off x="3008313" y="4772552"/>
          <a:ext cx="34988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17" name="Equation" r:id="rId6" imgW="2120900" imgH="241300" progId="Equation.3">
                  <p:embed/>
                </p:oleObj>
              </mc:Choice>
              <mc:Fallback>
                <p:oleObj name="Equation" r:id="rId6" imgW="2120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13" y="4772552"/>
                        <a:ext cx="3498850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9" name="Text Box 16"/>
          <p:cNvSpPr txBox="1">
            <a:spLocks noChangeArrowheads="1"/>
          </p:cNvSpPr>
          <p:nvPr/>
        </p:nvSpPr>
        <p:spPr bwMode="auto">
          <a:xfrm>
            <a:off x="539750" y="5459593"/>
            <a:ext cx="8137525" cy="830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2400" dirty="0"/>
              <a:t/>
            </a:r>
            <a:br>
              <a:rPr lang="pl-PL" sz="2400" dirty="0"/>
            </a:br>
            <a:r>
              <a:rPr lang="pl-PL" sz="2400" dirty="0" smtClean="0"/>
              <a:t>Cum </a:t>
            </a:r>
            <a:r>
              <a:rPr lang="pl-PL" sz="2400" dirty="0" err="1" smtClean="0"/>
              <a:t>să</a:t>
            </a:r>
            <a:r>
              <a:rPr lang="pl-PL" sz="2400" dirty="0" smtClean="0"/>
              <a:t> </a:t>
            </a:r>
            <a:r>
              <a:rPr lang="pl-PL" sz="2400" dirty="0" err="1" smtClean="0"/>
              <a:t>găsim</a:t>
            </a:r>
            <a:r>
              <a:rPr lang="pl-PL" sz="2400" dirty="0" smtClean="0"/>
              <a:t> </a:t>
            </a:r>
            <a:r>
              <a:rPr lang="pl-PL" sz="2400" dirty="0" err="1" smtClean="0"/>
              <a:t>scalele</a:t>
            </a:r>
            <a:r>
              <a:rPr lang="pl-PL" sz="2400" dirty="0" smtClean="0"/>
              <a:t> cele mai </a:t>
            </a:r>
            <a:r>
              <a:rPr lang="pl-PL" sz="2400" dirty="0" err="1" smtClean="0"/>
              <a:t>bune</a:t>
            </a:r>
            <a:r>
              <a:rPr lang="pl-PL" sz="2400" dirty="0" smtClean="0"/>
              <a:t> </a:t>
            </a:r>
            <a:r>
              <a:rPr lang="en-US" sz="2400" dirty="0" err="1"/>
              <a:t>σ</a:t>
            </a:r>
            <a:r>
              <a:rPr lang="en-US" sz="2400" dirty="0"/>
              <a:t>, </a:t>
            </a:r>
            <a:r>
              <a:rPr lang="en-US" sz="2400" dirty="0" err="1"/>
              <a:t>σ</a:t>
            </a:r>
            <a:r>
              <a:rPr lang="en-US" sz="2400" dirty="0" smtClean="0"/>
              <a:t>’ ?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428819" y="5171014"/>
            <a:ext cx="633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x’ – </a:t>
            </a:r>
            <a:r>
              <a:rPr lang="en-US" dirty="0" err="1" smtClean="0"/>
              <a:t>coordonatele</a:t>
            </a:r>
            <a:r>
              <a:rPr lang="en-US" dirty="0" smtClean="0"/>
              <a:t> </a:t>
            </a:r>
            <a:r>
              <a:rPr lang="en-US" dirty="0" err="1" smtClean="0"/>
              <a:t>punctelor</a:t>
            </a:r>
            <a:r>
              <a:rPr lang="en-US" dirty="0" smtClean="0"/>
              <a:t> de </a:t>
            </a:r>
            <a:r>
              <a:rPr lang="en-US" dirty="0" err="1" smtClean="0"/>
              <a:t>interes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cele</a:t>
            </a:r>
            <a:r>
              <a:rPr lang="en-US" dirty="0" smtClean="0"/>
              <a:t> </a:t>
            </a:r>
            <a:r>
              <a:rPr lang="en-US" dirty="0" err="1" smtClean="0"/>
              <a:t>două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 smtClean="0"/>
          </a:p>
          <a:p>
            <a:r>
              <a:rPr lang="en-US" dirty="0" err="1"/>
              <a:t>σ</a:t>
            </a:r>
            <a:r>
              <a:rPr lang="en-US" dirty="0" smtClean="0"/>
              <a:t>, </a:t>
            </a:r>
            <a:r>
              <a:rPr lang="en-US" dirty="0" err="1" smtClean="0"/>
              <a:t>σ</a:t>
            </a:r>
            <a:r>
              <a:rPr lang="en-US" dirty="0" smtClean="0"/>
              <a:t>’ – </a:t>
            </a:r>
            <a:r>
              <a:rPr lang="en-US" dirty="0" err="1" smtClean="0"/>
              <a:t>dimensiunile</a:t>
            </a:r>
            <a:r>
              <a:rPr lang="en-US" dirty="0" smtClean="0"/>
              <a:t> </a:t>
            </a:r>
            <a:r>
              <a:rPr lang="en-US" dirty="0" err="1" smtClean="0"/>
              <a:t>laturilor</a:t>
            </a:r>
            <a:r>
              <a:rPr lang="en-US" dirty="0" smtClean="0"/>
              <a:t> </a:t>
            </a:r>
            <a:r>
              <a:rPr lang="en-US" dirty="0" err="1" smtClean="0"/>
              <a:t>ferestrelor</a:t>
            </a:r>
            <a:r>
              <a:rPr lang="en-US" dirty="0" smtClean="0"/>
              <a:t> </a:t>
            </a:r>
            <a:r>
              <a:rPr lang="en-US" dirty="0" err="1" smtClean="0"/>
              <a:t>centrate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x, x’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2426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39438"/>
            <a:ext cx="8229600" cy="1143000"/>
          </a:xfrm>
        </p:spPr>
        <p:txBody>
          <a:bodyPr/>
          <a:lstStyle/>
          <a:p>
            <a:r>
              <a:rPr lang="en-US" dirty="0" err="1" smtClean="0"/>
              <a:t>Selecția</a:t>
            </a:r>
            <a:r>
              <a:rPr lang="en-US" dirty="0" smtClean="0"/>
              <a:t> </a:t>
            </a:r>
            <a:r>
              <a:rPr lang="en-US" dirty="0" err="1" smtClean="0"/>
              <a:t>automată</a:t>
            </a:r>
            <a:r>
              <a:rPr lang="en-US" dirty="0" smtClean="0"/>
              <a:t> a </a:t>
            </a:r>
            <a:r>
              <a:rPr lang="en-US" dirty="0" err="1" smtClean="0"/>
              <a:t>scalei</a:t>
            </a:r>
            <a:endParaRPr lang="de-CH" dirty="0" smtClean="0"/>
          </a:p>
        </p:txBody>
      </p:sp>
      <p:graphicFrame>
        <p:nvGraphicFramePr>
          <p:cNvPr id="3994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308692"/>
              </p:ext>
            </p:extLst>
          </p:nvPr>
        </p:nvGraphicFramePr>
        <p:xfrm>
          <a:off x="3008313" y="4772552"/>
          <a:ext cx="34988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31" name="Equation" r:id="rId4" imgW="2120900" imgH="241300" progId="Equation.3">
                  <p:embed/>
                </p:oleObj>
              </mc:Choice>
              <mc:Fallback>
                <p:oleObj name="Equation" r:id="rId4" imgW="2120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13" y="4772552"/>
                        <a:ext cx="3498850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9" name="Text Box 16"/>
          <p:cNvSpPr txBox="1">
            <a:spLocks noChangeArrowheads="1"/>
          </p:cNvSpPr>
          <p:nvPr/>
        </p:nvSpPr>
        <p:spPr bwMode="auto">
          <a:xfrm>
            <a:off x="539750" y="5459593"/>
            <a:ext cx="8137525" cy="830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2400" dirty="0"/>
              <a:t/>
            </a:r>
            <a:br>
              <a:rPr lang="pl-PL" sz="2400" dirty="0"/>
            </a:br>
            <a:r>
              <a:rPr lang="pl-PL" sz="2400" dirty="0" smtClean="0"/>
              <a:t>Cum </a:t>
            </a:r>
            <a:r>
              <a:rPr lang="pl-PL" sz="2400" dirty="0" err="1" smtClean="0"/>
              <a:t>să</a:t>
            </a:r>
            <a:r>
              <a:rPr lang="pl-PL" sz="2400" dirty="0" smtClean="0"/>
              <a:t> </a:t>
            </a:r>
            <a:r>
              <a:rPr lang="pl-PL" sz="2400" dirty="0" err="1" smtClean="0"/>
              <a:t>găsim</a:t>
            </a:r>
            <a:r>
              <a:rPr lang="pl-PL" sz="2400" dirty="0" smtClean="0"/>
              <a:t> </a:t>
            </a:r>
            <a:r>
              <a:rPr lang="pl-PL" sz="2400" dirty="0" err="1" smtClean="0"/>
              <a:t>scalele</a:t>
            </a:r>
            <a:r>
              <a:rPr lang="pl-PL" sz="2400" dirty="0" smtClean="0"/>
              <a:t> cele mai </a:t>
            </a:r>
            <a:r>
              <a:rPr lang="pl-PL" sz="2400" dirty="0" err="1" smtClean="0"/>
              <a:t>bune</a:t>
            </a:r>
            <a:r>
              <a:rPr lang="pl-PL" sz="2400" dirty="0" smtClean="0"/>
              <a:t> </a:t>
            </a:r>
            <a:r>
              <a:rPr lang="en-US" sz="2400" dirty="0" err="1"/>
              <a:t>σ</a:t>
            </a:r>
            <a:r>
              <a:rPr lang="en-US" sz="2400" dirty="0"/>
              <a:t>, </a:t>
            </a:r>
            <a:r>
              <a:rPr lang="en-US" sz="2400" dirty="0" err="1"/>
              <a:t>σ</a:t>
            </a:r>
            <a:r>
              <a:rPr lang="en-US" sz="2400" dirty="0" smtClean="0"/>
              <a:t>’ ?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428819" y="5171014"/>
            <a:ext cx="633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x’ – </a:t>
            </a:r>
            <a:r>
              <a:rPr lang="en-US" dirty="0" err="1" smtClean="0"/>
              <a:t>coordonatele</a:t>
            </a:r>
            <a:r>
              <a:rPr lang="en-US" dirty="0" smtClean="0"/>
              <a:t> </a:t>
            </a:r>
            <a:r>
              <a:rPr lang="en-US" dirty="0" err="1" smtClean="0"/>
              <a:t>puctelor</a:t>
            </a:r>
            <a:r>
              <a:rPr lang="en-US" dirty="0" smtClean="0"/>
              <a:t> de </a:t>
            </a:r>
            <a:r>
              <a:rPr lang="en-US" dirty="0" err="1" smtClean="0"/>
              <a:t>interes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cele</a:t>
            </a:r>
            <a:r>
              <a:rPr lang="en-US" dirty="0" smtClean="0"/>
              <a:t> </a:t>
            </a:r>
            <a:r>
              <a:rPr lang="en-US" dirty="0" err="1" smtClean="0"/>
              <a:t>două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 smtClean="0"/>
          </a:p>
          <a:p>
            <a:r>
              <a:rPr lang="en-US" dirty="0" err="1"/>
              <a:t>σ</a:t>
            </a:r>
            <a:r>
              <a:rPr lang="en-US" dirty="0" smtClean="0"/>
              <a:t>, </a:t>
            </a:r>
            <a:r>
              <a:rPr lang="en-US" dirty="0" err="1" smtClean="0"/>
              <a:t>σ</a:t>
            </a:r>
            <a:r>
              <a:rPr lang="en-US" dirty="0" smtClean="0"/>
              <a:t>’ – </a:t>
            </a:r>
            <a:r>
              <a:rPr lang="en-US" dirty="0" err="1" smtClean="0"/>
              <a:t>dimensiunile</a:t>
            </a:r>
            <a:r>
              <a:rPr lang="en-US" dirty="0" smtClean="0"/>
              <a:t> </a:t>
            </a:r>
            <a:r>
              <a:rPr lang="en-US" dirty="0" err="1" smtClean="0"/>
              <a:t>laturilor</a:t>
            </a:r>
            <a:r>
              <a:rPr lang="en-US" dirty="0" smtClean="0"/>
              <a:t> </a:t>
            </a:r>
            <a:r>
              <a:rPr lang="en-US" dirty="0" err="1" smtClean="0"/>
              <a:t>ferestrelor</a:t>
            </a:r>
            <a:r>
              <a:rPr lang="en-US" dirty="0" smtClean="0"/>
              <a:t> </a:t>
            </a:r>
            <a:r>
              <a:rPr lang="en-US" dirty="0" err="1" smtClean="0"/>
              <a:t>centrate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x, x’</a:t>
            </a:r>
            <a:endParaRPr lang="en-US" dirty="0"/>
          </a:p>
        </p:txBody>
      </p:sp>
      <p:pic>
        <p:nvPicPr>
          <p:cNvPr id="18" name="Picture 17" descr="Screen shot 2016-11-08 at 8.47.4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35" y="1826927"/>
            <a:ext cx="2501900" cy="2260600"/>
          </a:xfrm>
          <a:prstGeom prst="rect">
            <a:avLst/>
          </a:prstGeom>
        </p:spPr>
      </p:pic>
      <p:pic>
        <p:nvPicPr>
          <p:cNvPr id="19" name="Picture 18" descr="Screen shot 2016-11-08 at 8.47.5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431" y="1826927"/>
            <a:ext cx="2181237" cy="2268486"/>
          </a:xfrm>
          <a:prstGeom prst="rect">
            <a:avLst/>
          </a:prstGeom>
        </p:spPr>
      </p:pic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2537619" y="2836180"/>
            <a:ext cx="1116012" cy="1936372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flipH="1">
            <a:off x="5662355" y="2902477"/>
            <a:ext cx="844807" cy="187007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784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1145824"/>
            <a:ext cx="8229600" cy="622652"/>
          </a:xfrm>
        </p:spPr>
        <p:txBody>
          <a:bodyPr/>
          <a:lstStyle/>
          <a:p>
            <a:r>
              <a:rPr lang="en-US" sz="2400" dirty="0" err="1" smtClean="0"/>
              <a:t>valorea</a:t>
            </a:r>
            <a:r>
              <a:rPr lang="en-US" sz="2400" dirty="0" smtClean="0"/>
              <a:t> </a:t>
            </a:r>
            <a:r>
              <a:rPr lang="en-US" sz="2400" dirty="0" err="1" smtClean="0"/>
              <a:t>funcției</a:t>
            </a:r>
            <a:r>
              <a:rPr lang="en-US" sz="2400" dirty="0" smtClean="0"/>
              <a:t> f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</a:t>
            </a:r>
            <a:r>
              <a:rPr lang="en-US" sz="2400" dirty="0" err="1" smtClean="0"/>
              <a:t>scală</a:t>
            </a:r>
            <a:endParaRPr lang="de-CH" sz="2400" dirty="0" smtClean="0"/>
          </a:p>
        </p:txBody>
      </p:sp>
      <p:sp>
        <p:nvSpPr>
          <p:cNvPr id="102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graphicFrame>
        <p:nvGraphicFramePr>
          <p:cNvPr id="40965" name="Object 2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970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1700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0967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8475"/>
            <a:ext cx="3313112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4988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1906588" y="2417763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0970" name="Group 9"/>
          <p:cNvGrpSpPr>
            <a:grpSpLocks/>
          </p:cNvGrpSpPr>
          <p:nvPr/>
        </p:nvGrpSpPr>
        <p:grpSpPr bwMode="auto">
          <a:xfrm>
            <a:off x="5821363" y="2209800"/>
            <a:ext cx="73025" cy="73025"/>
            <a:chOff x="1292" y="2205"/>
            <a:chExt cx="46" cy="46"/>
          </a:xfrm>
        </p:grpSpPr>
        <p:sp>
          <p:nvSpPr>
            <p:cNvPr id="40983" name="Line 1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84" name="Line 1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71" name="Group 12"/>
          <p:cNvGrpSpPr>
            <a:grpSpLocks/>
          </p:cNvGrpSpPr>
          <p:nvPr/>
        </p:nvGrpSpPr>
        <p:grpSpPr bwMode="auto">
          <a:xfrm>
            <a:off x="1943100" y="2452688"/>
            <a:ext cx="73025" cy="73025"/>
            <a:chOff x="1292" y="2205"/>
            <a:chExt cx="46" cy="46"/>
          </a:xfrm>
        </p:grpSpPr>
        <p:sp>
          <p:nvSpPr>
            <p:cNvPr id="40981" name="Line 1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82" name="Line 1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972" name="Picture 1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4713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0973" name="Rectangle 20"/>
          <p:cNvSpPr>
            <a:spLocks noChangeArrowheads="1"/>
          </p:cNvSpPr>
          <p:nvPr/>
        </p:nvSpPr>
        <p:spPr bwMode="auto">
          <a:xfrm>
            <a:off x="5472113" y="4757738"/>
            <a:ext cx="2303462" cy="1116012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aphicFrame>
        <p:nvGraphicFramePr>
          <p:cNvPr id="40974" name="Object 3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971" name="Equation" r:id="rId10" imgW="939392" imgH="241195" progId="Equation.3">
                  <p:embed/>
                </p:oleObj>
              </mc:Choice>
              <mc:Fallback>
                <p:oleObj name="Equation" r:id="rId10" imgW="93939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5" name="Rectangle 22"/>
          <p:cNvSpPr>
            <a:spLocks noChangeArrowheads="1"/>
          </p:cNvSpPr>
          <p:nvPr/>
        </p:nvSpPr>
        <p:spPr bwMode="auto">
          <a:xfrm>
            <a:off x="1511300" y="4767263"/>
            <a:ext cx="2305050" cy="1150937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 flipH="1">
            <a:off x="1584325" y="2632075"/>
            <a:ext cx="395288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Rectangle 24"/>
          <p:cNvSpPr>
            <a:spLocks noChangeArrowheads="1"/>
          </p:cNvSpPr>
          <p:nvPr/>
        </p:nvSpPr>
        <p:spPr bwMode="auto">
          <a:xfrm>
            <a:off x="5786438" y="2174875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0978" name="Line 25"/>
          <p:cNvSpPr>
            <a:spLocks noChangeShapeType="1"/>
          </p:cNvSpPr>
          <p:nvPr/>
        </p:nvSpPr>
        <p:spPr bwMode="auto">
          <a:xfrm flipH="1">
            <a:off x="5543550" y="2344738"/>
            <a:ext cx="360363" cy="32400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Oval 26"/>
          <p:cNvSpPr>
            <a:spLocks noChangeArrowheads="1"/>
          </p:cNvSpPr>
          <p:nvPr/>
        </p:nvSpPr>
        <p:spPr bwMode="auto">
          <a:xfrm>
            <a:off x="1511300" y="5116513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0980" name="Oval 27"/>
          <p:cNvSpPr>
            <a:spLocks noChangeArrowheads="1"/>
          </p:cNvSpPr>
          <p:nvPr/>
        </p:nvSpPr>
        <p:spPr bwMode="auto">
          <a:xfrm>
            <a:off x="5543550" y="56578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39438"/>
            <a:ext cx="8229600" cy="1143000"/>
          </a:xfrm>
        </p:spPr>
        <p:txBody>
          <a:bodyPr/>
          <a:lstStyle/>
          <a:p>
            <a:r>
              <a:rPr lang="en-US" dirty="0" err="1" smtClean="0"/>
              <a:t>Selecția</a:t>
            </a:r>
            <a:r>
              <a:rPr lang="en-US" dirty="0" smtClean="0"/>
              <a:t> </a:t>
            </a:r>
            <a:r>
              <a:rPr lang="en-US" dirty="0" err="1" smtClean="0"/>
              <a:t>automată</a:t>
            </a:r>
            <a:r>
              <a:rPr lang="en-US" dirty="0" smtClean="0"/>
              <a:t> a </a:t>
            </a:r>
            <a:r>
              <a:rPr lang="en-US" dirty="0" err="1" smtClean="0"/>
              <a:t>scalei</a:t>
            </a:r>
            <a:endParaRPr lang="de-CH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4976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Arial"/>
                <a:cs typeface="Arial"/>
              </a:rPr>
              <a:t>Transformări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geometrice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5" descr="featExtrac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49362"/>
            <a:ext cx="2846388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featExtrac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0012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featData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2725" y="4992687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featData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1125" y="4984750"/>
            <a:ext cx="1590675" cy="15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3"/>
          <p:cNvSpPr>
            <a:spLocks noChangeArrowheads="1"/>
          </p:cNvSpPr>
          <p:nvPr/>
        </p:nvSpPr>
        <p:spPr bwMode="auto">
          <a:xfrm rot="3375002">
            <a:off x="2547937" y="4054475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Right Arrow 14"/>
          <p:cNvSpPr>
            <a:spLocks noChangeArrowheads="1"/>
          </p:cNvSpPr>
          <p:nvPr/>
        </p:nvSpPr>
        <p:spPr bwMode="auto">
          <a:xfrm rot="7715876">
            <a:off x="5618162" y="4083050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6600" y="5334000"/>
            <a:ext cx="1898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Exemplu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translație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+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  <a:latin typeface="Arial" pitchFamily="34" charset="0"/>
              </a:rPr>
              <a:t>r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otație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+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scalare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5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9" name="Object 2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994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9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3" name="Rectangle 7"/>
          <p:cNvSpPr>
            <a:spLocks noChangeArrowheads="1"/>
          </p:cNvSpPr>
          <p:nvPr/>
        </p:nvSpPr>
        <p:spPr bwMode="auto">
          <a:xfrm>
            <a:off x="1871663" y="2387600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1994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2009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0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995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2007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1996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1997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aphicFrame>
        <p:nvGraphicFramePr>
          <p:cNvPr id="41998" name="Object 3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995" name="Equation" r:id="rId10" imgW="939392" imgH="241195" progId="Equation.3">
                  <p:embed/>
                </p:oleObj>
              </mc:Choice>
              <mc:Fallback>
                <p:oleObj name="Equation" r:id="rId10" imgW="93939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9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0" name="Line 19"/>
          <p:cNvSpPr>
            <a:spLocks noChangeShapeType="1"/>
          </p:cNvSpPr>
          <p:nvPr/>
        </p:nvSpPr>
        <p:spPr bwMode="auto">
          <a:xfrm flipH="1">
            <a:off x="1619250" y="2630488"/>
            <a:ext cx="360363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Rectangle 20"/>
          <p:cNvSpPr>
            <a:spLocks noChangeArrowheads="1"/>
          </p:cNvSpPr>
          <p:nvPr/>
        </p:nvSpPr>
        <p:spPr bwMode="auto">
          <a:xfrm>
            <a:off x="5751513" y="2144713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2" name="Line 21"/>
          <p:cNvSpPr>
            <a:spLocks noChangeShapeType="1"/>
          </p:cNvSpPr>
          <p:nvPr/>
        </p:nvSpPr>
        <p:spPr bwMode="auto">
          <a:xfrm flipH="1">
            <a:off x="5688013" y="2343150"/>
            <a:ext cx="215900" cy="2916238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4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5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6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57200" y="1145824"/>
            <a:ext cx="8229600" cy="622652"/>
          </a:xfrm>
        </p:spPr>
        <p:txBody>
          <a:bodyPr/>
          <a:lstStyle/>
          <a:p>
            <a:r>
              <a:rPr lang="en-US" sz="2400" dirty="0" err="1" smtClean="0"/>
              <a:t>valorea</a:t>
            </a:r>
            <a:r>
              <a:rPr lang="en-US" sz="2400" dirty="0" smtClean="0"/>
              <a:t> </a:t>
            </a:r>
            <a:r>
              <a:rPr lang="en-US" sz="2400" dirty="0" err="1" smtClean="0"/>
              <a:t>funcției</a:t>
            </a:r>
            <a:r>
              <a:rPr lang="en-US" sz="2400" dirty="0" smtClean="0"/>
              <a:t> f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</a:t>
            </a:r>
            <a:r>
              <a:rPr lang="en-US" sz="2400" dirty="0" err="1" smtClean="0"/>
              <a:t>scală</a:t>
            </a:r>
            <a:endParaRPr lang="de-CH" sz="2400" dirty="0" smtClean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39438"/>
            <a:ext cx="8229600" cy="1143000"/>
          </a:xfrm>
        </p:spPr>
        <p:txBody>
          <a:bodyPr/>
          <a:lstStyle/>
          <a:p>
            <a:r>
              <a:rPr lang="en-US" dirty="0" err="1" smtClean="0"/>
              <a:t>Selecția</a:t>
            </a:r>
            <a:r>
              <a:rPr lang="en-US" dirty="0" smtClean="0"/>
              <a:t> </a:t>
            </a:r>
            <a:r>
              <a:rPr lang="en-US" dirty="0" err="1" smtClean="0"/>
              <a:t>automată</a:t>
            </a:r>
            <a:r>
              <a:rPr lang="en-US" dirty="0" smtClean="0"/>
              <a:t> a </a:t>
            </a:r>
            <a:r>
              <a:rPr lang="en-US" dirty="0" err="1" smtClean="0"/>
              <a:t>scalei</a:t>
            </a:r>
            <a:endParaRPr lang="de-CH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522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018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6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7" name="Rectangle 7"/>
          <p:cNvSpPr>
            <a:spLocks noChangeArrowheads="1"/>
          </p:cNvSpPr>
          <p:nvPr/>
        </p:nvSpPr>
        <p:spPr bwMode="auto">
          <a:xfrm>
            <a:off x="1843088" y="2349500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3018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3035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36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19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3033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34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020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3021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aphicFrame>
        <p:nvGraphicFramePr>
          <p:cNvPr id="43022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019" name="Equation" r:id="rId10" imgW="939392" imgH="241195" progId="Equation.3">
                  <p:embed/>
                </p:oleObj>
              </mc:Choice>
              <mc:Fallback>
                <p:oleObj name="Equation" r:id="rId10" imgW="93939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3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4" name="Line 19"/>
          <p:cNvSpPr>
            <a:spLocks noChangeShapeType="1"/>
          </p:cNvSpPr>
          <p:nvPr/>
        </p:nvSpPr>
        <p:spPr bwMode="auto">
          <a:xfrm flipH="1">
            <a:off x="1763713" y="2630488"/>
            <a:ext cx="215900" cy="205263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25" name="Rectangle 20"/>
          <p:cNvSpPr>
            <a:spLocks noChangeArrowheads="1"/>
          </p:cNvSpPr>
          <p:nvPr/>
        </p:nvSpPr>
        <p:spPr bwMode="auto">
          <a:xfrm>
            <a:off x="5722938" y="2106613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6" name="Line 21"/>
          <p:cNvSpPr>
            <a:spLocks noChangeShapeType="1"/>
          </p:cNvSpPr>
          <p:nvPr/>
        </p:nvSpPr>
        <p:spPr bwMode="auto">
          <a:xfrm flipH="1">
            <a:off x="5795963" y="2343150"/>
            <a:ext cx="107950" cy="26638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27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8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9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30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31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32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457200" y="1145824"/>
            <a:ext cx="8229600" cy="622652"/>
          </a:xfrm>
        </p:spPr>
        <p:txBody>
          <a:bodyPr/>
          <a:lstStyle/>
          <a:p>
            <a:r>
              <a:rPr lang="en-US" sz="2400" dirty="0" err="1" smtClean="0"/>
              <a:t>valorea</a:t>
            </a:r>
            <a:r>
              <a:rPr lang="en-US" sz="2400" dirty="0" smtClean="0"/>
              <a:t> </a:t>
            </a:r>
            <a:r>
              <a:rPr lang="en-US" sz="2400" dirty="0" err="1" smtClean="0"/>
              <a:t>funcției</a:t>
            </a:r>
            <a:r>
              <a:rPr lang="en-US" sz="2400" dirty="0" smtClean="0"/>
              <a:t> f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</a:t>
            </a:r>
            <a:r>
              <a:rPr lang="en-US" sz="2400" dirty="0" err="1" smtClean="0"/>
              <a:t>scală</a:t>
            </a:r>
            <a:endParaRPr lang="de-CH" sz="2400" dirty="0" smtClean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39438"/>
            <a:ext cx="8229600" cy="1143000"/>
          </a:xfrm>
        </p:spPr>
        <p:txBody>
          <a:bodyPr/>
          <a:lstStyle/>
          <a:p>
            <a:r>
              <a:rPr lang="en-US" dirty="0" err="1" smtClean="0"/>
              <a:t>Selecția</a:t>
            </a:r>
            <a:r>
              <a:rPr lang="en-US" dirty="0" smtClean="0"/>
              <a:t> </a:t>
            </a:r>
            <a:r>
              <a:rPr lang="en-US" dirty="0" err="1" smtClean="0"/>
              <a:t>automată</a:t>
            </a:r>
            <a:r>
              <a:rPr lang="en-US" dirty="0" smtClean="0"/>
              <a:t> a </a:t>
            </a:r>
            <a:r>
              <a:rPr lang="en-US" dirty="0" err="1" smtClean="0"/>
              <a:t>scalei</a:t>
            </a:r>
            <a:endParaRPr lang="de-CH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197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7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042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1804988" y="2311400"/>
            <a:ext cx="325437" cy="344488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404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4061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62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4059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60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4044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4045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aphicFrame>
        <p:nvGraphicFramePr>
          <p:cNvPr id="44046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043" name="Equation" r:id="rId10" imgW="939392" imgH="241195" progId="Equation.3">
                  <p:embed/>
                </p:oleObj>
              </mc:Choice>
              <mc:Fallback>
                <p:oleObj name="Equation" r:id="rId10" imgW="93939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7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48" name="Line 19"/>
          <p:cNvSpPr>
            <a:spLocks noChangeShapeType="1"/>
          </p:cNvSpPr>
          <p:nvPr/>
        </p:nvSpPr>
        <p:spPr bwMode="auto">
          <a:xfrm flipH="1">
            <a:off x="1908175" y="2630488"/>
            <a:ext cx="71438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Rectangle 20"/>
          <p:cNvSpPr>
            <a:spLocks noChangeArrowheads="1"/>
          </p:cNvSpPr>
          <p:nvPr/>
        </p:nvSpPr>
        <p:spPr bwMode="auto">
          <a:xfrm>
            <a:off x="5684838" y="2068513"/>
            <a:ext cx="325437" cy="3444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0" name="Line 21"/>
          <p:cNvSpPr>
            <a:spLocks noChangeShapeType="1"/>
          </p:cNvSpPr>
          <p:nvPr/>
        </p:nvSpPr>
        <p:spPr bwMode="auto">
          <a:xfrm>
            <a:off x="5903913" y="2343150"/>
            <a:ext cx="73025" cy="25209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51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2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3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4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5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6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7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8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145824"/>
            <a:ext cx="8229600" cy="622652"/>
          </a:xfrm>
        </p:spPr>
        <p:txBody>
          <a:bodyPr/>
          <a:lstStyle/>
          <a:p>
            <a:r>
              <a:rPr lang="en-US" sz="2400" dirty="0" err="1" smtClean="0"/>
              <a:t>valorea</a:t>
            </a:r>
            <a:r>
              <a:rPr lang="en-US" sz="2400" dirty="0" smtClean="0"/>
              <a:t> </a:t>
            </a:r>
            <a:r>
              <a:rPr lang="en-US" sz="2400" dirty="0" err="1" smtClean="0"/>
              <a:t>funcției</a:t>
            </a:r>
            <a:r>
              <a:rPr lang="en-US" sz="2400" dirty="0" smtClean="0"/>
              <a:t> f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</a:t>
            </a:r>
            <a:r>
              <a:rPr lang="en-US" sz="2400" dirty="0" err="1" smtClean="0"/>
              <a:t>scală</a:t>
            </a:r>
            <a:endParaRPr lang="de-CH" sz="2400" dirty="0" smtClean="0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39438"/>
            <a:ext cx="8229600" cy="1143000"/>
          </a:xfrm>
        </p:spPr>
        <p:txBody>
          <a:bodyPr/>
          <a:lstStyle/>
          <a:p>
            <a:r>
              <a:rPr lang="en-US" dirty="0" err="1" smtClean="0"/>
              <a:t>Selecția</a:t>
            </a:r>
            <a:r>
              <a:rPr lang="en-US" dirty="0" smtClean="0"/>
              <a:t> </a:t>
            </a:r>
            <a:r>
              <a:rPr lang="en-US" dirty="0" err="1" smtClean="0"/>
              <a:t>automată</a:t>
            </a:r>
            <a:r>
              <a:rPr lang="en-US" dirty="0" smtClean="0"/>
              <a:t> a </a:t>
            </a:r>
            <a:r>
              <a:rPr lang="en-US" dirty="0" err="1" smtClean="0"/>
              <a:t>scalei</a:t>
            </a:r>
            <a:endParaRPr lang="de-CH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733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61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66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5" name="Rectangle 7"/>
          <p:cNvSpPr>
            <a:spLocks noChangeArrowheads="1"/>
          </p:cNvSpPr>
          <p:nvPr/>
        </p:nvSpPr>
        <p:spPr bwMode="auto">
          <a:xfrm>
            <a:off x="1481138" y="2032000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5066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5104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7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5102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03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5068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5069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aphicFrame>
        <p:nvGraphicFramePr>
          <p:cNvPr id="45070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67" name="Equation" r:id="rId10" imgW="939392" imgH="241195" progId="Equation.3">
                  <p:embed/>
                </p:oleObj>
              </mc:Choice>
              <mc:Fallback>
                <p:oleObj name="Equation" r:id="rId10" imgW="93939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1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2" name="Line 19"/>
          <p:cNvSpPr>
            <a:spLocks noChangeShapeType="1"/>
          </p:cNvSpPr>
          <p:nvPr/>
        </p:nvSpPr>
        <p:spPr bwMode="auto">
          <a:xfrm>
            <a:off x="1979613" y="2630488"/>
            <a:ext cx="1692275" cy="31337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73" name="Rectangle 20"/>
          <p:cNvSpPr>
            <a:spLocks noChangeArrowheads="1"/>
          </p:cNvSpPr>
          <p:nvPr/>
        </p:nvSpPr>
        <p:spPr bwMode="auto">
          <a:xfrm>
            <a:off x="5360988" y="1789113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4" name="Line 21"/>
          <p:cNvSpPr>
            <a:spLocks noChangeShapeType="1"/>
          </p:cNvSpPr>
          <p:nvPr/>
        </p:nvSpPr>
        <p:spPr bwMode="auto">
          <a:xfrm>
            <a:off x="5903913" y="2343150"/>
            <a:ext cx="1692275" cy="262890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6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7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8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9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0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1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2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3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4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5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6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7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8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9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0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1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2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3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4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5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6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7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8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9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100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101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52" name="Content Placeholder 2"/>
          <p:cNvSpPr>
            <a:spLocks noGrp="1"/>
          </p:cNvSpPr>
          <p:nvPr>
            <p:ph idx="1"/>
          </p:nvPr>
        </p:nvSpPr>
        <p:spPr>
          <a:xfrm>
            <a:off x="457200" y="1145824"/>
            <a:ext cx="8229600" cy="622652"/>
          </a:xfrm>
        </p:spPr>
        <p:txBody>
          <a:bodyPr/>
          <a:lstStyle/>
          <a:p>
            <a:r>
              <a:rPr lang="en-US" sz="2400" dirty="0" err="1" smtClean="0"/>
              <a:t>valorea</a:t>
            </a:r>
            <a:r>
              <a:rPr lang="en-US" sz="2400" dirty="0" smtClean="0"/>
              <a:t> </a:t>
            </a:r>
            <a:r>
              <a:rPr lang="en-US" sz="2400" dirty="0" err="1" smtClean="0"/>
              <a:t>funcției</a:t>
            </a:r>
            <a:r>
              <a:rPr lang="en-US" sz="2400" dirty="0" smtClean="0"/>
              <a:t> f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</a:t>
            </a:r>
            <a:r>
              <a:rPr lang="en-US" sz="2400" dirty="0" err="1" smtClean="0"/>
              <a:t>scală</a:t>
            </a:r>
            <a:endParaRPr lang="de-CH" sz="2400" dirty="0" smtClean="0"/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457200" y="39438"/>
            <a:ext cx="8229600" cy="1143000"/>
          </a:xfrm>
        </p:spPr>
        <p:txBody>
          <a:bodyPr/>
          <a:lstStyle/>
          <a:p>
            <a:r>
              <a:rPr lang="en-US" dirty="0" err="1" smtClean="0"/>
              <a:t>Selecția</a:t>
            </a:r>
            <a:r>
              <a:rPr lang="en-US" dirty="0" smtClean="0"/>
              <a:t> </a:t>
            </a:r>
            <a:r>
              <a:rPr lang="en-US" dirty="0" err="1" smtClean="0"/>
              <a:t>automată</a:t>
            </a:r>
            <a:r>
              <a:rPr lang="en-US" dirty="0" smtClean="0"/>
              <a:t> a </a:t>
            </a:r>
            <a:r>
              <a:rPr lang="en-US" dirty="0" err="1" smtClean="0"/>
              <a:t>scalei</a:t>
            </a:r>
            <a:endParaRPr lang="de-CH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833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5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92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9" name="Rectangle 7"/>
          <p:cNvSpPr>
            <a:spLocks noChangeArrowheads="1"/>
          </p:cNvSpPr>
          <p:nvPr/>
        </p:nvSpPr>
        <p:spPr bwMode="auto">
          <a:xfrm>
            <a:off x="1833563" y="2360613"/>
            <a:ext cx="261937" cy="2603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6090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6126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6124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92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aphicFrame>
        <p:nvGraphicFramePr>
          <p:cNvPr id="46093" name="Object 5"/>
          <p:cNvGraphicFramePr>
            <a:graphicFrameLocks noChangeAspect="1"/>
          </p:cNvGraphicFramePr>
          <p:nvPr/>
        </p:nvGraphicFramePr>
        <p:xfrm>
          <a:off x="5935663" y="6153150"/>
          <a:ext cx="13366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93" name="Equation" r:id="rId10" imgW="965200" imgH="241300" progId="Equation.3">
                  <p:embed/>
                </p:oleObj>
              </mc:Choice>
              <mc:Fallback>
                <p:oleObj name="Equation" r:id="rId10" imgW="965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663" y="6153150"/>
                        <a:ext cx="1336675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4" name="Line 19"/>
          <p:cNvSpPr>
            <a:spLocks noChangeShapeType="1"/>
          </p:cNvSpPr>
          <p:nvPr/>
        </p:nvSpPr>
        <p:spPr bwMode="auto">
          <a:xfrm flipH="1">
            <a:off x="1727200" y="2630488"/>
            <a:ext cx="252413" cy="2017712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95" name="Rectangle 20"/>
          <p:cNvSpPr>
            <a:spLocks noChangeArrowheads="1"/>
          </p:cNvSpPr>
          <p:nvPr/>
        </p:nvSpPr>
        <p:spPr bwMode="auto">
          <a:xfrm>
            <a:off x="5632450" y="2046288"/>
            <a:ext cx="433388" cy="4318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096" name="Line 21"/>
          <p:cNvSpPr>
            <a:spLocks noChangeShapeType="1"/>
          </p:cNvSpPr>
          <p:nvPr/>
        </p:nvSpPr>
        <p:spPr bwMode="auto">
          <a:xfrm>
            <a:off x="5903913" y="2343150"/>
            <a:ext cx="612775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97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098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099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0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1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2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3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4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5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6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7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8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9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0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1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2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3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4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5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6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7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8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9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0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1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2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3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457200" y="1145824"/>
            <a:ext cx="8229600" cy="622652"/>
          </a:xfrm>
        </p:spPr>
        <p:txBody>
          <a:bodyPr/>
          <a:lstStyle/>
          <a:p>
            <a:r>
              <a:rPr lang="en-US" sz="2400" dirty="0" err="1" smtClean="0"/>
              <a:t>valorea</a:t>
            </a:r>
            <a:r>
              <a:rPr lang="en-US" sz="2400" dirty="0" smtClean="0"/>
              <a:t> </a:t>
            </a:r>
            <a:r>
              <a:rPr lang="en-US" sz="2400" dirty="0" err="1" smtClean="0"/>
              <a:t>funcției</a:t>
            </a:r>
            <a:r>
              <a:rPr lang="en-US" sz="2400" dirty="0" smtClean="0"/>
              <a:t> f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</a:t>
            </a:r>
            <a:r>
              <a:rPr lang="en-US" sz="2400" dirty="0" err="1" smtClean="0"/>
              <a:t>scală</a:t>
            </a:r>
            <a:endParaRPr lang="de-CH" sz="2400" dirty="0" smtClean="0"/>
          </a:p>
        </p:txBody>
      </p: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457200" y="39438"/>
            <a:ext cx="8229600" cy="1143000"/>
          </a:xfrm>
        </p:spPr>
        <p:txBody>
          <a:bodyPr/>
          <a:lstStyle/>
          <a:p>
            <a:r>
              <a:rPr lang="en-US" dirty="0" err="1" smtClean="0"/>
              <a:t>Selecția</a:t>
            </a:r>
            <a:r>
              <a:rPr lang="en-US" dirty="0" smtClean="0"/>
              <a:t> </a:t>
            </a:r>
            <a:r>
              <a:rPr lang="en-US" dirty="0" err="1" smtClean="0"/>
              <a:t>automată</a:t>
            </a:r>
            <a:r>
              <a:rPr lang="en-US" dirty="0" smtClean="0"/>
              <a:t> a </a:t>
            </a:r>
            <a:r>
              <a:rPr lang="en-US" dirty="0" err="1" smtClean="0"/>
              <a:t>scalei</a:t>
            </a:r>
            <a:endParaRPr lang="de-CH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6955" y="6488113"/>
            <a:ext cx="554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Cum </a:t>
            </a:r>
            <a:r>
              <a:rPr lang="en-US" dirty="0" err="1" smtClean="0">
                <a:solidFill>
                  <a:srgbClr val="FF0000"/>
                </a:solidFill>
              </a:rPr>
              <a:t>găsim</a:t>
            </a:r>
            <a:r>
              <a:rPr lang="en-US" dirty="0" smtClean="0">
                <a:solidFill>
                  <a:srgbClr val="FF0000"/>
                </a:solidFill>
              </a:rPr>
              <a:t> o </a:t>
            </a:r>
            <a:r>
              <a:rPr lang="en-US" dirty="0" err="1" smtClean="0">
                <a:solidFill>
                  <a:srgbClr val="FF0000"/>
                </a:solidFill>
              </a:rPr>
              <a:t>astfel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funcție</a:t>
            </a:r>
            <a:r>
              <a:rPr lang="en-US" dirty="0" smtClean="0">
                <a:solidFill>
                  <a:srgbClr val="FF0000"/>
                </a:solidFill>
              </a:rPr>
              <a:t>  f cu </a:t>
            </a:r>
            <a:r>
              <a:rPr lang="en-US" dirty="0" err="1" smtClean="0">
                <a:solidFill>
                  <a:srgbClr val="FF0000"/>
                </a:solidFill>
              </a:rPr>
              <a:t>proprietățile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dorite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6324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299876" y="5057775"/>
            <a:ext cx="820102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err="1" smtClean="0">
                <a:solidFill>
                  <a:srgbClr val="000000"/>
                </a:solidFill>
                <a:cs typeface="Arial" pitchFamily="34" charset="0"/>
              </a:rPr>
              <a:t>Magnitudinea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răspunsului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imaginii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filtrare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cu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filtrul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Laplacian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atinge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valoarea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maximă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pentru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centrul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regiunii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când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scara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filtrului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Laplacian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corespunde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cu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scara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regiunii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de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detectat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=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regiune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circulară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(blob)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9438"/>
            <a:ext cx="8229600" cy="1143000"/>
          </a:xfrm>
        </p:spPr>
        <p:txBody>
          <a:bodyPr/>
          <a:lstStyle/>
          <a:p>
            <a:r>
              <a:rPr lang="en-US" dirty="0" err="1" smtClean="0"/>
              <a:t>Selecția</a:t>
            </a:r>
            <a:r>
              <a:rPr lang="en-US" dirty="0" smtClean="0"/>
              <a:t> </a:t>
            </a:r>
            <a:r>
              <a:rPr lang="en-US" dirty="0" err="1" smtClean="0"/>
              <a:t>automată</a:t>
            </a:r>
            <a:r>
              <a:rPr lang="en-US" dirty="0" smtClean="0"/>
              <a:t> a </a:t>
            </a:r>
            <a:r>
              <a:rPr lang="en-US" dirty="0" err="1" smtClean="0"/>
              <a:t>scalei</a:t>
            </a:r>
            <a:endParaRPr lang="de-CH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99876" y="1111874"/>
            <a:ext cx="7144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Folosim</a:t>
            </a:r>
            <a:r>
              <a:rPr lang="en-US" sz="2400" dirty="0" smtClean="0">
                <a:solidFill>
                  <a:srgbClr val="FF0000"/>
                </a:solidFill>
              </a:rPr>
              <a:t> f = </a:t>
            </a:r>
            <a:r>
              <a:rPr lang="en-US" sz="2400" dirty="0" err="1" smtClean="0">
                <a:solidFill>
                  <a:srgbClr val="FF0000"/>
                </a:solidFill>
              </a:rPr>
              <a:t>filtrul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Laplacian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5" descr="log_col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827" y="1860993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fig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87" y="1860993"/>
            <a:ext cx="2743200" cy="2057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97" y="3821881"/>
            <a:ext cx="4175185" cy="127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1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287"/>
            <a:ext cx="8229600" cy="1143000"/>
          </a:xfrm>
        </p:spPr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</a:t>
            </a:r>
            <a:r>
              <a:rPr lang="en-US" dirty="0" err="1" smtClean="0"/>
              <a:t>caracteristică</a:t>
            </a:r>
            <a:endParaRPr lang="en-US" dirty="0"/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576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definim</a:t>
            </a:r>
            <a:r>
              <a:rPr lang="en-US" sz="2800" dirty="0" smtClean="0"/>
              <a:t> </a:t>
            </a:r>
            <a:r>
              <a:rPr lang="en-US" sz="2800" dirty="0" err="1" smtClean="0"/>
              <a:t>scara</a:t>
            </a:r>
            <a:r>
              <a:rPr lang="en-US" sz="2800" dirty="0" smtClean="0"/>
              <a:t> </a:t>
            </a:r>
            <a:r>
              <a:rPr lang="en-US" sz="2800" dirty="0" err="1" smtClean="0"/>
              <a:t>caracteristică</a:t>
            </a:r>
            <a:r>
              <a:rPr lang="en-US" sz="2800" dirty="0" smtClean="0"/>
              <a:t> a </a:t>
            </a:r>
            <a:r>
              <a:rPr lang="en-US" sz="2800" dirty="0" err="1" smtClean="0"/>
              <a:t>unui</a:t>
            </a:r>
            <a:r>
              <a:rPr lang="en-US" sz="2800" dirty="0" smtClean="0"/>
              <a:t> </a:t>
            </a:r>
            <a:r>
              <a:rPr lang="en-US" sz="2800" dirty="0" err="1" smtClean="0"/>
              <a:t>punct</a:t>
            </a:r>
            <a:r>
              <a:rPr lang="en-US" sz="2800" dirty="0" smtClean="0"/>
              <a:t> de </a:t>
            </a:r>
            <a:r>
              <a:rPr lang="en-US" sz="2800" dirty="0" err="1" smtClean="0"/>
              <a:t>interes</a:t>
            </a:r>
            <a:r>
              <a:rPr lang="en-US" sz="2800" dirty="0" smtClean="0"/>
              <a:t> ca </a:t>
            </a:r>
            <a:r>
              <a:rPr lang="en-US" sz="2800" dirty="0" err="1" smtClean="0"/>
              <a:t>fiind</a:t>
            </a:r>
            <a:r>
              <a:rPr lang="en-US" sz="2800" dirty="0" smtClean="0"/>
              <a:t> </a:t>
            </a:r>
            <a:r>
              <a:rPr lang="en-US" sz="2800" dirty="0" err="1" smtClean="0"/>
              <a:t>scara</a:t>
            </a:r>
            <a:r>
              <a:rPr lang="en-US" sz="2800" i="1" dirty="0" smtClean="0"/>
              <a:t> </a:t>
            </a:r>
            <a:r>
              <a:rPr lang="en-US" sz="2800" dirty="0" err="1" smtClean="0"/>
              <a:t>pentru</a:t>
            </a:r>
            <a:r>
              <a:rPr lang="en-US" sz="2800" dirty="0" smtClean="0"/>
              <a:t> care se </a:t>
            </a:r>
            <a:r>
              <a:rPr lang="en-US" sz="2800" dirty="0" err="1" smtClean="0"/>
              <a:t>obține</a:t>
            </a:r>
            <a:r>
              <a:rPr lang="en-US" sz="2800" dirty="0" smtClean="0"/>
              <a:t> </a:t>
            </a:r>
            <a:r>
              <a:rPr lang="en-US" sz="2800" dirty="0" err="1" smtClean="0"/>
              <a:t>valoarea</a:t>
            </a:r>
            <a:r>
              <a:rPr lang="en-US" sz="2800" dirty="0" smtClean="0"/>
              <a:t> </a:t>
            </a:r>
            <a:r>
              <a:rPr lang="en-US" sz="2800" dirty="0" err="1" smtClean="0"/>
              <a:t>maximă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imaginea</a:t>
            </a:r>
            <a:r>
              <a:rPr lang="en-US" sz="2800" dirty="0" smtClean="0"/>
              <a:t> </a:t>
            </a:r>
            <a:r>
              <a:rPr lang="en-US" sz="2800" dirty="0" err="1" smtClean="0"/>
              <a:t>filtrată</a:t>
            </a:r>
            <a:r>
              <a:rPr lang="en-US" sz="2800" dirty="0" smtClean="0"/>
              <a:t> cu </a:t>
            </a:r>
            <a:r>
              <a:rPr lang="en-US" sz="2800" dirty="0" err="1" smtClean="0"/>
              <a:t>filtrul</a:t>
            </a:r>
            <a:r>
              <a:rPr lang="en-US" sz="2800" dirty="0" smtClean="0"/>
              <a:t> Laplacian</a:t>
            </a:r>
            <a:endParaRPr lang="en-US" sz="2800" dirty="0"/>
          </a:p>
        </p:txBody>
      </p:sp>
      <p:grpSp>
        <p:nvGrpSpPr>
          <p:cNvPr id="926724" name="Group 4"/>
          <p:cNvGrpSpPr>
            <a:grpSpLocks/>
          </p:cNvGrpSpPr>
          <p:nvPr/>
        </p:nvGrpSpPr>
        <p:grpSpPr bwMode="auto">
          <a:xfrm>
            <a:off x="1731997" y="2989563"/>
            <a:ext cx="5486400" cy="2768600"/>
            <a:chOff x="576" y="1184"/>
            <a:chExt cx="4464" cy="2252"/>
          </a:xfrm>
        </p:grpSpPr>
        <p:pic>
          <p:nvPicPr>
            <p:cNvPr id="926725" name="Picture 5" descr="scale_selecti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6" y="1184"/>
              <a:ext cx="4464" cy="2252"/>
            </a:xfrm>
            <a:prstGeom prst="rect">
              <a:avLst/>
            </a:prstGeom>
            <a:noFill/>
          </p:spPr>
        </p:pic>
        <p:sp>
          <p:nvSpPr>
            <p:cNvPr id="926726" name="Oval 6"/>
            <p:cNvSpPr>
              <a:spLocks noChangeArrowheads="1"/>
            </p:cNvSpPr>
            <p:nvPr/>
          </p:nvSpPr>
          <p:spPr bwMode="auto">
            <a:xfrm>
              <a:off x="1349" y="1863"/>
              <a:ext cx="706" cy="68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26727" name="Line 7"/>
          <p:cNvSpPr>
            <a:spLocks noChangeShapeType="1"/>
          </p:cNvSpPr>
          <p:nvPr/>
        </p:nvSpPr>
        <p:spPr bwMode="auto">
          <a:xfrm flipH="1" flipV="1">
            <a:off x="3179797" y="4705651"/>
            <a:ext cx="381000" cy="15097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6728" name="Line 8"/>
          <p:cNvSpPr>
            <a:spLocks noChangeShapeType="1"/>
          </p:cNvSpPr>
          <p:nvPr/>
        </p:nvSpPr>
        <p:spPr bwMode="auto">
          <a:xfrm flipV="1">
            <a:off x="6075397" y="5605763"/>
            <a:ext cx="228600" cy="685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6729" name="Text Box 9"/>
          <p:cNvSpPr txBox="1">
            <a:spLocks noChangeArrowheads="1"/>
          </p:cNvSpPr>
          <p:nvPr/>
        </p:nvSpPr>
        <p:spPr bwMode="auto">
          <a:xfrm>
            <a:off x="2938497" y="6077251"/>
            <a:ext cx="3023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scara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sz="2800" dirty="0" err="1" smtClean="0">
                <a:solidFill>
                  <a:srgbClr val="000000"/>
                </a:solidFill>
                <a:cs typeface="Arial" pitchFamily="34" charset="0"/>
              </a:rPr>
              <a:t>caracteristică</a:t>
            </a:r>
            <a:endParaRPr lang="en-US" sz="28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906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-1" y="51856"/>
            <a:ext cx="3148013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Exemplu</a:t>
            </a:r>
            <a:endParaRPr lang="en-US" dirty="0" smtClean="0"/>
          </a:p>
        </p:txBody>
      </p:sp>
      <p:pic>
        <p:nvPicPr>
          <p:cNvPr id="37891" name="Picture 5" descr="su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533400"/>
            <a:ext cx="3789363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Box 9"/>
          <p:cNvSpPr txBox="1">
            <a:spLocks noChangeArrowheads="1"/>
          </p:cNvSpPr>
          <p:nvPr/>
        </p:nvSpPr>
        <p:spPr bwMode="auto">
          <a:xfrm>
            <a:off x="685800" y="1219200"/>
            <a:ext cx="2462213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Imagine cu </a:t>
            </a:r>
            <a:r>
              <a:rPr lang="en-US" sz="2400" dirty="0" err="1" smtClean="0">
                <a:solidFill>
                  <a:srgbClr val="000000"/>
                </a:solidFill>
              </a:rPr>
              <a:t>dimensiunile</a:t>
            </a:r>
            <a:r>
              <a:rPr lang="en-US" sz="2400" dirty="0" smtClean="0">
                <a:solidFill>
                  <a:srgbClr val="000000"/>
                </a:solidFill>
              </a:rPr>
              <a:t> ¾ din </a:t>
            </a:r>
            <a:r>
              <a:rPr lang="en-US" sz="2400" dirty="0" err="1" smtClean="0">
                <a:solidFill>
                  <a:srgbClr val="000000"/>
                </a:solidFill>
              </a:rPr>
              <a:t>cea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inițială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  <p:pic>
        <p:nvPicPr>
          <p:cNvPr id="37893" name="Picture 10" descr="su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429000"/>
            <a:ext cx="5046663" cy="336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480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8915" name="Picture 6" descr="sunflower_log_squared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6688"/>
            <a:ext cx="3841750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7" descr="sunflower_out_squared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1638" y="2698750"/>
            <a:ext cx="6669087" cy="500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 descr="sun2_squared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-623888"/>
            <a:ext cx="6477000" cy="4857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1" y="51856"/>
            <a:ext cx="31480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Exemplu</a:t>
            </a:r>
            <a:endParaRPr lang="en-US" dirty="0" smtClean="0"/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685800" y="1219200"/>
            <a:ext cx="2462213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Imagine cu </a:t>
            </a:r>
            <a:r>
              <a:rPr lang="en-US" sz="2400" dirty="0" err="1" smtClean="0">
                <a:solidFill>
                  <a:srgbClr val="000000"/>
                </a:solidFill>
              </a:rPr>
              <a:t>dimensiunile</a:t>
            </a:r>
            <a:r>
              <a:rPr lang="en-US" sz="2400" dirty="0" smtClean="0">
                <a:solidFill>
                  <a:srgbClr val="000000"/>
                </a:solidFill>
              </a:rPr>
              <a:t> ¾ din </a:t>
            </a:r>
            <a:r>
              <a:rPr lang="en-US" sz="2400" dirty="0" err="1" smtClean="0">
                <a:solidFill>
                  <a:srgbClr val="000000"/>
                </a:solidFill>
              </a:rPr>
              <a:t>cea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inițială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9939" name="Picture 8" descr="sunflower_out_squared2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9" descr="sunflower_log_squared2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6" descr="sun2_squared2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1175" y="-587375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1" y="51856"/>
            <a:ext cx="31480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Exemplu</a:t>
            </a:r>
            <a:endParaRPr lang="en-US" dirty="0" smtClean="0"/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685800" y="1219200"/>
            <a:ext cx="2462213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Imagine cu </a:t>
            </a:r>
            <a:r>
              <a:rPr lang="en-US" sz="2400" dirty="0" err="1" smtClean="0">
                <a:solidFill>
                  <a:srgbClr val="000000"/>
                </a:solidFill>
              </a:rPr>
              <a:t>dimensiunile</a:t>
            </a:r>
            <a:r>
              <a:rPr lang="en-US" sz="2400" dirty="0" smtClean="0">
                <a:solidFill>
                  <a:srgbClr val="000000"/>
                </a:solidFill>
              </a:rPr>
              <a:t> ¾ din </a:t>
            </a:r>
            <a:r>
              <a:rPr lang="en-US" sz="2400" dirty="0" err="1" smtClean="0">
                <a:solidFill>
                  <a:srgbClr val="000000"/>
                </a:solidFill>
              </a:rPr>
              <a:t>cea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inițială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2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Arial"/>
                <a:cs typeface="Arial"/>
              </a:rPr>
              <a:t>Transformări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fotometrice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3" cstate="print"/>
          <a:srcRect l="15833" t="31601" r="17084" b="2982"/>
          <a:stretch>
            <a:fillRect/>
          </a:stretch>
        </p:blipFill>
        <p:spPr bwMode="auto">
          <a:xfrm>
            <a:off x="304800" y="1066800"/>
            <a:ext cx="8534400" cy="508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05" name="Text Box 5"/>
          <p:cNvSpPr txBox="1">
            <a:spLocks noChangeArrowheads="1"/>
          </p:cNvSpPr>
          <p:nvPr/>
        </p:nvSpPr>
        <p:spPr bwMode="auto">
          <a:xfrm>
            <a:off x="6966504" y="6536488"/>
            <a:ext cx="2378004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</a:rPr>
              <a:t>Slide </a:t>
            </a:r>
            <a:r>
              <a:rPr lang="en-US" sz="1200" dirty="0" err="1" smtClean="0">
                <a:solidFill>
                  <a:srgbClr val="000000"/>
                </a:solidFill>
              </a:rPr>
              <a:t>adaptat</a:t>
            </a:r>
            <a:r>
              <a:rPr lang="en-US" sz="1200" dirty="0" smtClean="0">
                <a:solidFill>
                  <a:srgbClr val="000000"/>
                </a:solidFill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</a:rPr>
              <a:t>dupa</a:t>
            </a:r>
            <a:r>
              <a:rPr lang="en-US" sz="1200" dirty="0" smtClean="0">
                <a:solidFill>
                  <a:srgbClr val="00000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T. </a:t>
            </a:r>
            <a:r>
              <a:rPr lang="en-US" sz="1200" dirty="0" err="1" smtClean="0">
                <a:solidFill>
                  <a:srgbClr val="000000"/>
                </a:solidFill>
              </a:rPr>
              <a:t>Tuytelaars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58406" name="Rectangle 6"/>
          <p:cNvSpPr>
            <a:spLocks noChangeArrowheads="1"/>
          </p:cNvSpPr>
          <p:nvPr/>
        </p:nvSpPr>
        <p:spPr bwMode="auto">
          <a:xfrm>
            <a:off x="304800" y="4876800"/>
            <a:ext cx="5410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07" name="Rectangle 7"/>
          <p:cNvSpPr>
            <a:spLocks noChangeArrowheads="1"/>
          </p:cNvSpPr>
          <p:nvPr/>
        </p:nvSpPr>
        <p:spPr bwMode="auto">
          <a:xfrm>
            <a:off x="6438900" y="9144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08" name="Rectangle 8"/>
          <p:cNvSpPr>
            <a:spLocks noChangeArrowheads="1"/>
          </p:cNvSpPr>
          <p:nvPr/>
        </p:nvSpPr>
        <p:spPr bwMode="auto">
          <a:xfrm>
            <a:off x="-2133600" y="34290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09" name="Rectangle 9"/>
          <p:cNvSpPr>
            <a:spLocks noChangeArrowheads="1"/>
          </p:cNvSpPr>
          <p:nvPr/>
        </p:nvSpPr>
        <p:spPr bwMode="auto">
          <a:xfrm>
            <a:off x="3886200" y="914400"/>
            <a:ext cx="5410200" cy="152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8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0963" name="Picture 5" descr="sunflower_out_squared3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6" descr="sunflower_log_squared3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7" descr="sun2_squared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434138" y="2114550"/>
            <a:ext cx="620712" cy="730250"/>
          </a:xfrm>
          <a:prstGeom prst="ellipse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51856"/>
            <a:ext cx="31480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Exemplu</a:t>
            </a:r>
            <a:endParaRPr lang="en-US" dirty="0" smtClean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85800" y="1219200"/>
            <a:ext cx="2462213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Imagine cu </a:t>
            </a:r>
            <a:r>
              <a:rPr lang="en-US" sz="2400" dirty="0" err="1" smtClean="0">
                <a:solidFill>
                  <a:srgbClr val="000000"/>
                </a:solidFill>
              </a:rPr>
              <a:t>dimensiunile</a:t>
            </a:r>
            <a:r>
              <a:rPr lang="en-US" sz="2400" dirty="0" smtClean="0">
                <a:solidFill>
                  <a:srgbClr val="000000"/>
                </a:solidFill>
              </a:rPr>
              <a:t> ¾ din </a:t>
            </a:r>
            <a:r>
              <a:rPr lang="en-US" sz="2400" dirty="0" err="1" smtClean="0">
                <a:solidFill>
                  <a:srgbClr val="000000"/>
                </a:solidFill>
              </a:rPr>
              <a:t>cea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inițială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7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1987" name="Picture 5" descr="sunflower_out_squared4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6" descr="sunflower_log_squared4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7" descr="sun2_squared4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470650" y="5546725"/>
            <a:ext cx="620713" cy="730250"/>
          </a:xfrm>
          <a:prstGeom prst="ellipse">
            <a:avLst/>
          </a:prstGeom>
          <a:noFill/>
          <a:ln w="38100" algn="ctr">
            <a:solidFill>
              <a:srgbClr val="FFFF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51856"/>
            <a:ext cx="31480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Exemplu</a:t>
            </a:r>
            <a:endParaRPr lang="en-US" dirty="0" smtClean="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85800" y="1219200"/>
            <a:ext cx="2462213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Imagine cu </a:t>
            </a:r>
            <a:r>
              <a:rPr lang="en-US" sz="2400" dirty="0" err="1" smtClean="0">
                <a:solidFill>
                  <a:srgbClr val="000000"/>
                </a:solidFill>
              </a:rPr>
              <a:t>dimensiunile</a:t>
            </a:r>
            <a:r>
              <a:rPr lang="en-US" sz="2400" dirty="0" smtClean="0">
                <a:solidFill>
                  <a:srgbClr val="000000"/>
                </a:solidFill>
              </a:rPr>
              <a:t> ¾ din </a:t>
            </a:r>
            <a:r>
              <a:rPr lang="en-US" sz="2400" dirty="0" err="1" smtClean="0">
                <a:solidFill>
                  <a:srgbClr val="000000"/>
                </a:solidFill>
              </a:rPr>
              <a:t>cea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inițială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4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3011" name="Picture 5" descr="sunflower_out_squared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6" descr="sunflower_log_squared5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7" descr="sun2_squared5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1" y="51856"/>
            <a:ext cx="31480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Exemplu</a:t>
            </a:r>
            <a:endParaRPr lang="en-US" dirty="0" smtClean="0"/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685800" y="1219200"/>
            <a:ext cx="2462213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Imagine cu </a:t>
            </a:r>
            <a:r>
              <a:rPr lang="en-US" sz="2400" dirty="0" err="1" smtClean="0">
                <a:solidFill>
                  <a:srgbClr val="000000"/>
                </a:solidFill>
              </a:rPr>
              <a:t>dimensiunile</a:t>
            </a:r>
            <a:r>
              <a:rPr lang="en-US" sz="2400" dirty="0" smtClean="0">
                <a:solidFill>
                  <a:srgbClr val="000000"/>
                </a:solidFill>
              </a:rPr>
              <a:t> ¾ din </a:t>
            </a:r>
            <a:r>
              <a:rPr lang="en-US" sz="2400" dirty="0" err="1" smtClean="0">
                <a:solidFill>
                  <a:srgbClr val="000000"/>
                </a:solidFill>
              </a:rPr>
              <a:t>cea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inițială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8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4035" name="Picture 5" descr="sunflower_out_squared6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44813" y="2697163"/>
            <a:ext cx="6669087" cy="500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6" descr="sunflower_log_squared6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8275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7" descr="sun2_squared6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4350" y="-585788"/>
            <a:ext cx="6473825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1" y="51856"/>
            <a:ext cx="31480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Exemplu</a:t>
            </a:r>
            <a:endParaRPr lang="en-US" dirty="0" smtClean="0"/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685800" y="1219200"/>
            <a:ext cx="2462213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Imagine cu </a:t>
            </a:r>
            <a:r>
              <a:rPr lang="en-US" sz="2400" dirty="0" err="1" smtClean="0">
                <a:solidFill>
                  <a:srgbClr val="000000"/>
                </a:solidFill>
              </a:rPr>
              <a:t>dimensiunile</a:t>
            </a:r>
            <a:r>
              <a:rPr lang="en-US" sz="2400" dirty="0" smtClean="0">
                <a:solidFill>
                  <a:srgbClr val="000000"/>
                </a:solidFill>
              </a:rPr>
              <a:t> ¾ din </a:t>
            </a:r>
            <a:r>
              <a:rPr lang="en-US" sz="2400" dirty="0" err="1" smtClean="0">
                <a:solidFill>
                  <a:srgbClr val="000000"/>
                </a:solidFill>
              </a:rPr>
              <a:t>cea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inițială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1" name="Straight Arrow Connector 36"/>
          <p:cNvCxnSpPr>
            <a:cxnSpLocks noChangeShapeType="1"/>
          </p:cNvCxnSpPr>
          <p:nvPr/>
        </p:nvCxnSpPr>
        <p:spPr bwMode="auto">
          <a:xfrm rot="5400000">
            <a:off x="7566819" y="3282156"/>
            <a:ext cx="248285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33563" y="1779588"/>
            <a:ext cx="2397125" cy="4318000"/>
            <a:chOff x="2211388" y="2024063"/>
            <a:chExt cx="2397125" cy="4317444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0870" name="Equation" r:id="rId4" imgW="990360" imgH="241200" progId="Equation.3">
                    <p:embed/>
                  </p:oleObj>
                </mc:Choice>
                <mc:Fallback>
                  <p:oleObj name="Equation" r:id="rId4" imgW="990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9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62550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1</a:t>
              </a:r>
            </a:p>
          </p:txBody>
        </p:sp>
        <p:sp>
          <p:nvSpPr>
            <p:cNvPr id="2070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552482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2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1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588995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3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2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51755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4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3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5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4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5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6" name="Line 19"/>
            <p:cNvSpPr>
              <a:spLocks noChangeShapeType="1"/>
            </p:cNvSpPr>
            <p:nvPr/>
          </p:nvSpPr>
          <p:spPr bwMode="auto">
            <a:xfrm>
              <a:off x="3857652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7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8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053" name="Picture 27" descr="sun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349625"/>
            <a:ext cx="1749425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141"/>
          <a:stretch>
            <a:fillRect/>
          </a:stretch>
        </p:blipFill>
        <p:spPr bwMode="auto">
          <a:xfrm>
            <a:off x="6981825" y="2473325"/>
            <a:ext cx="1912938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Line 22"/>
          <p:cNvSpPr>
            <a:spLocks noChangeShapeType="1"/>
          </p:cNvSpPr>
          <p:nvPr/>
        </p:nvSpPr>
        <p:spPr bwMode="auto">
          <a:xfrm>
            <a:off x="5886450" y="4049713"/>
            <a:ext cx="1204913" cy="1460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6" name="Line 23"/>
          <p:cNvSpPr>
            <a:spLocks noChangeShapeType="1"/>
          </p:cNvSpPr>
          <p:nvPr/>
        </p:nvSpPr>
        <p:spPr bwMode="auto">
          <a:xfrm>
            <a:off x="5886450" y="3062288"/>
            <a:ext cx="1350963" cy="4762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7" name="Line 24"/>
          <p:cNvSpPr>
            <a:spLocks noChangeShapeType="1"/>
          </p:cNvSpPr>
          <p:nvPr/>
        </p:nvSpPr>
        <p:spPr bwMode="auto">
          <a:xfrm>
            <a:off x="5881688" y="2179638"/>
            <a:ext cx="1428750" cy="7366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8" name="Text Box 26"/>
          <p:cNvSpPr txBox="1">
            <a:spLocks noChangeArrowheads="1"/>
          </p:cNvSpPr>
          <p:nvPr/>
        </p:nvSpPr>
        <p:spPr bwMode="auto">
          <a:xfrm>
            <a:off x="7072313" y="5181600"/>
            <a:ext cx="2071687" cy="7064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2000" b="1" smtClean="0">
                <a:solidFill>
                  <a:srgbClr val="000000"/>
                </a:solidFill>
                <a:sym typeface="Symbol" pitchFamily="18" charset="2"/>
              </a:rPr>
              <a:t></a:t>
            </a:r>
            <a:r>
              <a:rPr lang="en-US" sz="2000" b="1" smtClean="0">
                <a:solidFill>
                  <a:srgbClr val="000000"/>
                </a:solidFill>
                <a:sym typeface="Symbol" pitchFamily="18" charset="2"/>
              </a:rPr>
              <a:t> L</a:t>
            </a:r>
            <a:r>
              <a:rPr lang="pl-PL" sz="2000" b="1" smtClean="0">
                <a:solidFill>
                  <a:srgbClr val="000000"/>
                </a:solidFill>
              </a:rPr>
              <a:t>ist of</a:t>
            </a:r>
            <a:r>
              <a:rPr lang="en-US" sz="2000" b="1" smtClean="0">
                <a:solidFill>
                  <a:srgbClr val="000000"/>
                </a:solidFill>
              </a:rPr>
              <a:t>       </a:t>
            </a:r>
            <a:br>
              <a:rPr lang="en-US" sz="2000" b="1" smtClean="0">
                <a:solidFill>
                  <a:srgbClr val="000000"/>
                </a:solidFill>
              </a:rPr>
            </a:br>
            <a:r>
              <a:rPr lang="en-US" sz="2000" b="1" i="1" smtClean="0">
                <a:solidFill>
                  <a:srgbClr val="000000"/>
                </a:solidFill>
              </a:rPr>
              <a:t>    </a:t>
            </a:r>
            <a:r>
              <a:rPr lang="pl-PL" sz="2000" b="1" i="1" smtClean="0">
                <a:solidFill>
                  <a:srgbClr val="000000"/>
                </a:solidFill>
              </a:rPr>
              <a:t>(x, y, </a:t>
            </a:r>
            <a:r>
              <a:rPr lang="el-GR" sz="2000" smtClean="0">
                <a:solidFill>
                  <a:srgbClr val="000000"/>
                </a:solidFill>
                <a:cs typeface="Arial" pitchFamily="34" charset="0"/>
              </a:rPr>
              <a:t>σ</a:t>
            </a:r>
            <a:r>
              <a:rPr lang="pl-PL" sz="2000" b="1" i="1" smtClean="0">
                <a:solidFill>
                  <a:srgbClr val="000000"/>
                </a:solidFill>
              </a:rPr>
              <a:t>)</a:t>
            </a:r>
            <a:endParaRPr lang="en-US" sz="2000" b="1" i="1" smtClean="0">
              <a:solidFill>
                <a:srgbClr val="000000"/>
              </a:solidFill>
            </a:endParaRPr>
          </a:p>
        </p:txBody>
      </p:sp>
      <p:sp>
        <p:nvSpPr>
          <p:cNvPr id="2059" name="TextBox 34"/>
          <p:cNvSpPr txBox="1">
            <a:spLocks noChangeArrowheads="1"/>
          </p:cNvSpPr>
          <p:nvPr/>
        </p:nvSpPr>
        <p:spPr bwMode="auto">
          <a:xfrm>
            <a:off x="8413750" y="3171825"/>
            <a:ext cx="7302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scala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pPr eaLnBrk="1" hangingPunct="1"/>
            <a:r>
              <a:rPr lang="en-US" dirty="0" err="1" smtClean="0"/>
              <a:t>Puncte</a:t>
            </a:r>
            <a:r>
              <a:rPr lang="en-US" dirty="0" smtClean="0"/>
              <a:t> de </a:t>
            </a:r>
            <a:r>
              <a:rPr lang="en-US" dirty="0" err="1" smtClean="0"/>
              <a:t>interes</a:t>
            </a:r>
            <a:r>
              <a:rPr lang="en-US" dirty="0" smtClean="0"/>
              <a:t> </a:t>
            </a:r>
            <a:r>
              <a:rPr lang="en-US" dirty="0" err="1" smtClean="0"/>
              <a:t>invariante</a:t>
            </a:r>
            <a:r>
              <a:rPr lang="en-US" dirty="0" smtClean="0"/>
              <a:t> la </a:t>
            </a:r>
            <a:r>
              <a:rPr lang="en-US" dirty="0" err="1" smtClean="0"/>
              <a:t>scală</a:t>
            </a:r>
            <a:endParaRPr lang="en-US" dirty="0" smtClean="0"/>
          </a:p>
        </p:txBody>
      </p:sp>
      <p:sp>
        <p:nvSpPr>
          <p:cNvPr id="2061" name="Rectangle 3"/>
          <p:cNvSpPr txBox="1">
            <a:spLocks noChangeArrowheads="1"/>
          </p:cNvSpPr>
          <p:nvPr/>
        </p:nvSpPr>
        <p:spPr bwMode="auto">
          <a:xfrm>
            <a:off x="685800" y="914400"/>
            <a:ext cx="8458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dirty="0" err="1" smtClean="0">
                <a:solidFill>
                  <a:srgbClr val="000000"/>
                </a:solidFill>
              </a:rPr>
              <a:t>Punctele</a:t>
            </a:r>
            <a:r>
              <a:rPr lang="en-US" sz="2800" dirty="0" smtClean="0">
                <a:solidFill>
                  <a:srgbClr val="000000"/>
                </a:solidFill>
              </a:rPr>
              <a:t> de </a:t>
            </a:r>
            <a:r>
              <a:rPr lang="en-US" sz="2800" dirty="0" err="1" smtClean="0">
                <a:solidFill>
                  <a:srgbClr val="000000"/>
                </a:solidFill>
              </a:rPr>
              <a:t>interes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sunt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maxime</a:t>
            </a:r>
            <a:r>
              <a:rPr lang="en-US" sz="2800" dirty="0" smtClean="0">
                <a:solidFill>
                  <a:srgbClr val="000000"/>
                </a:solidFill>
              </a:rPr>
              <a:t> locale </a:t>
            </a:r>
            <a:r>
              <a:rPr lang="en-US" sz="2800" dirty="0" err="1" smtClean="0">
                <a:solidFill>
                  <a:srgbClr val="000000"/>
                </a:solidFill>
              </a:rPr>
              <a:t>în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poziție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și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scală</a:t>
            </a:r>
            <a:endParaRPr lang="en-US" sz="2800" dirty="0" smtClean="0">
              <a:solidFill>
                <a:srgbClr val="000000"/>
              </a:solidFill>
            </a:endParaRPr>
          </a:p>
        </p:txBody>
      </p:sp>
      <p:grpSp>
        <p:nvGrpSpPr>
          <p:cNvPr id="3" name="Group 44"/>
          <p:cNvGrpSpPr>
            <a:grpSpLocks noChangeAspect="1"/>
          </p:cNvGrpSpPr>
          <p:nvPr/>
        </p:nvGrpSpPr>
        <p:grpSpPr bwMode="auto">
          <a:xfrm>
            <a:off x="3878263" y="1165225"/>
            <a:ext cx="2176462" cy="5915025"/>
            <a:chOff x="3914766" y="654012"/>
            <a:chExt cx="2231073" cy="6063993"/>
          </a:xfrm>
        </p:grpSpPr>
        <p:pic>
          <p:nvPicPr>
            <p:cNvPr id="2064" name="Picture 35" descr="sunflower_out_squared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51279" y="654012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37" descr="sunflower_out_squared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39528" y="1783080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41" descr="sunflower_out_squared3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291781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7" name="Picture 42" descr="sunflower_out_squared4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401320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43" descr="sunflower_out_squared5.jp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5072085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6899319" y="5010150"/>
            <a:ext cx="2299515" cy="923330"/>
          </a:xfrm>
          <a:prstGeom prst="rect">
            <a:avLst/>
          </a:prstGeom>
          <a:solidFill>
            <a:srgbClr val="FFFFFF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pl-PL" b="1" dirty="0">
                <a:latin typeface="+mj-lt"/>
                <a:sym typeface="Symbol"/>
              </a:rPr>
              <a:t></a:t>
            </a:r>
            <a:r>
              <a:rPr lang="en-US" b="1" dirty="0">
                <a:latin typeface="+mj-lt"/>
                <a:sym typeface="Symbol"/>
              </a:rPr>
              <a:t> </a:t>
            </a:r>
            <a:r>
              <a:rPr lang="en-US" b="1" dirty="0" smtClean="0">
                <a:latin typeface="+mj-lt"/>
                <a:sym typeface="Symbol"/>
              </a:rPr>
              <a:t>L</a:t>
            </a:r>
            <a:r>
              <a:rPr lang="pl-PL" b="1" dirty="0" err="1" smtClean="0">
                <a:latin typeface="+mj-lt"/>
              </a:rPr>
              <a:t>ista</a:t>
            </a:r>
            <a:r>
              <a:rPr lang="pl-PL" b="1" dirty="0" smtClean="0">
                <a:latin typeface="+mj-lt"/>
              </a:rPr>
              <a:t> </a:t>
            </a:r>
            <a:r>
              <a:rPr lang="pl-PL" b="1" dirty="0" err="1" smtClean="0">
                <a:latin typeface="+mj-lt"/>
              </a:rPr>
              <a:t>punctelor</a:t>
            </a:r>
            <a:r>
              <a:rPr lang="pl-PL" b="1" dirty="0" smtClean="0">
                <a:latin typeface="+mj-lt"/>
              </a:rPr>
              <a:t> de interes </a:t>
            </a:r>
            <a:r>
              <a:rPr lang="pl-PL" b="1" dirty="0" err="1" smtClean="0">
                <a:latin typeface="+mj-lt"/>
              </a:rPr>
              <a:t>detectate</a:t>
            </a:r>
            <a:r>
              <a:rPr lang="en-US" b="1" dirty="0" smtClean="0">
                <a:latin typeface="+mj-lt"/>
              </a:rPr>
              <a:t>       </a:t>
            </a:r>
            <a:r>
              <a:rPr lang="en-US" b="1" dirty="0">
                <a:latin typeface="+mj-lt"/>
              </a:rPr>
              <a:t/>
            </a:r>
            <a:br>
              <a:rPr lang="en-US" b="1" dirty="0">
                <a:latin typeface="+mj-lt"/>
              </a:rPr>
            </a:br>
            <a:r>
              <a:rPr lang="en-US" b="1" i="1" dirty="0">
                <a:latin typeface="+mj-lt"/>
              </a:rPr>
              <a:t>    </a:t>
            </a:r>
            <a:r>
              <a:rPr lang="pl-PL" b="1" i="1" dirty="0">
                <a:latin typeface="+mj-lt"/>
              </a:rPr>
              <a:t>(x, y, s)</a:t>
            </a:r>
            <a:endParaRPr lang="en-US" b="1" i="1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0698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975656" cy="5257800"/>
          </a:xfrm>
        </p:spPr>
        <p:txBody>
          <a:bodyPr/>
          <a:lstStyle/>
          <a:p>
            <a:r>
              <a:rPr lang="en-US" dirty="0" err="1" smtClean="0"/>
              <a:t>putem</a:t>
            </a:r>
            <a:r>
              <a:rPr lang="en-US" dirty="0" smtClean="0"/>
              <a:t> </a:t>
            </a:r>
            <a:r>
              <a:rPr lang="en-US" dirty="0" err="1" smtClean="0"/>
              <a:t>aproxima</a:t>
            </a:r>
            <a:r>
              <a:rPr lang="en-US" dirty="0" smtClean="0"/>
              <a:t> </a:t>
            </a:r>
            <a:r>
              <a:rPr lang="en-US" dirty="0" err="1" smtClean="0"/>
              <a:t>Laplacianul</a:t>
            </a:r>
            <a:r>
              <a:rPr lang="en-US" dirty="0" smtClean="0"/>
              <a:t> cu </a:t>
            </a:r>
            <a:r>
              <a:rPr lang="en-US" dirty="0" err="1" smtClean="0"/>
              <a:t>diferențele</a:t>
            </a:r>
            <a:r>
              <a:rPr lang="en-US" dirty="0" smtClean="0"/>
              <a:t> a </a:t>
            </a:r>
            <a:r>
              <a:rPr lang="en-US" dirty="0" err="1" smtClean="0"/>
              <a:t>două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Gaussiene</a:t>
            </a:r>
            <a:endParaRPr lang="en-US" dirty="0"/>
          </a:p>
        </p:txBody>
      </p:sp>
      <p:graphicFrame>
        <p:nvGraphicFramePr>
          <p:cNvPr id="936963" name="Object 3"/>
          <p:cNvGraphicFramePr>
            <a:graphicFrameLocks noChangeAspect="1"/>
          </p:cNvGraphicFramePr>
          <p:nvPr/>
        </p:nvGraphicFramePr>
        <p:xfrm>
          <a:off x="457200" y="25908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926" name="Equation" r:id="rId4" imgW="2120900" imgH="279400" progId="">
                  <p:embed/>
                </p:oleObj>
              </mc:Choice>
              <mc:Fallback>
                <p:oleObj name="Equation" r:id="rId4" imgW="2120900" imgH="279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6964" name="Object 4"/>
          <p:cNvGraphicFramePr>
            <a:graphicFrameLocks noChangeAspect="1"/>
          </p:cNvGraphicFramePr>
          <p:nvPr/>
        </p:nvGraphicFramePr>
        <p:xfrm>
          <a:off x="457200" y="37941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927" name="Equation" r:id="rId6" imgW="1916868" imgH="203112" progId="Equation.3">
                  <p:embed/>
                </p:oleObj>
              </mc:Choice>
              <mc:Fallback>
                <p:oleObj name="Equation" r:id="rId6" imgW="1916868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941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6966" name="Text Box 6"/>
          <p:cNvSpPr txBox="1">
            <a:spLocks noChangeArrowheads="1"/>
          </p:cNvSpPr>
          <p:nvPr/>
        </p:nvSpPr>
        <p:spPr bwMode="auto">
          <a:xfrm>
            <a:off x="609600" y="3124200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7" name="Text Box 7"/>
          <p:cNvSpPr txBox="1">
            <a:spLocks noChangeArrowheads="1"/>
          </p:cNvSpPr>
          <p:nvPr/>
        </p:nvSpPr>
        <p:spPr bwMode="auto">
          <a:xfrm>
            <a:off x="549275" y="4175125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8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Diferențele</a:t>
            </a:r>
            <a:r>
              <a:rPr lang="en-US" dirty="0" smtClean="0"/>
              <a:t> a </a:t>
            </a:r>
            <a:r>
              <a:rPr lang="en-US" dirty="0" err="1" smtClean="0"/>
              <a:t>două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Gaussiene</a:t>
            </a:r>
            <a:r>
              <a:rPr lang="en-US" dirty="0" smtClean="0"/>
              <a:t> (</a:t>
            </a:r>
            <a:r>
              <a:rPr lang="en-US" dirty="0" err="1" smtClean="0"/>
              <a:t>DoG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448312" y="2552688"/>
            <a:ext cx="985851" cy="4381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2286000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print"/>
          <a:srcRect l="6250" t="28032" b="33154"/>
          <a:stretch>
            <a:fillRect/>
          </a:stretch>
        </p:blipFill>
        <p:spPr bwMode="auto">
          <a:xfrm>
            <a:off x="292104" y="4744757"/>
            <a:ext cx="6689754" cy="2006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8005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457200" y="1134537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err="1"/>
              <a:t>c</a:t>
            </a:r>
            <a:r>
              <a:rPr lang="en-US" sz="2400" dirty="0" err="1" smtClean="0"/>
              <a:t>onstrucția</a:t>
            </a:r>
            <a:r>
              <a:rPr lang="en-US" sz="2400" dirty="0" smtClean="0"/>
              <a:t> </a:t>
            </a:r>
            <a:r>
              <a:rPr lang="en-US" sz="2400" dirty="0" err="1" smtClean="0"/>
              <a:t>unei</a:t>
            </a:r>
            <a:r>
              <a:rPr lang="en-US" sz="2400" dirty="0" smtClean="0"/>
              <a:t> </a:t>
            </a:r>
            <a:r>
              <a:rPr lang="en-US" sz="2400" dirty="0" err="1" smtClean="0"/>
              <a:t>piramide</a:t>
            </a:r>
            <a:r>
              <a:rPr lang="en-US" sz="2400" dirty="0" smtClean="0"/>
              <a:t> </a:t>
            </a:r>
            <a:r>
              <a:rPr lang="en-US" sz="2400" dirty="0" err="1" smtClean="0"/>
              <a:t>Gaussiene</a:t>
            </a:r>
            <a:r>
              <a:rPr lang="en-US" sz="2400" dirty="0" smtClean="0"/>
              <a:t>: </a:t>
            </a:r>
            <a:r>
              <a:rPr lang="en-US" sz="2400" dirty="0" err="1" smtClean="0"/>
              <a:t>imaginea</a:t>
            </a:r>
            <a:r>
              <a:rPr lang="en-US" sz="2400" dirty="0" smtClean="0"/>
              <a:t> </a:t>
            </a:r>
            <a:r>
              <a:rPr lang="en-US" sz="2400" dirty="0" err="1" smtClean="0"/>
              <a:t>scalată</a:t>
            </a:r>
            <a:r>
              <a:rPr lang="en-US" sz="2400" dirty="0" smtClean="0"/>
              <a:t> cu factor 2</a:t>
            </a:r>
          </a:p>
          <a:p>
            <a:r>
              <a:rPr lang="en-US" sz="2400" dirty="0" err="1"/>
              <a:t>p</a:t>
            </a:r>
            <a:r>
              <a:rPr lang="en-US" sz="2400" dirty="0" err="1" smtClean="0"/>
              <a:t>entru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</a:t>
            </a:r>
            <a:r>
              <a:rPr lang="en-US" sz="2400" dirty="0" err="1" smtClean="0"/>
              <a:t>octavă</a:t>
            </a:r>
            <a:r>
              <a:rPr lang="en-US" sz="2400" dirty="0" smtClean="0"/>
              <a:t> </a:t>
            </a:r>
            <a:r>
              <a:rPr lang="en-US" sz="2400" dirty="0" err="1" smtClean="0"/>
              <a:t>calculez</a:t>
            </a:r>
            <a:r>
              <a:rPr lang="en-US" sz="2400" dirty="0" smtClean="0"/>
              <a:t> </a:t>
            </a:r>
            <a:r>
              <a:rPr lang="en-US" sz="2400" dirty="0" err="1" smtClean="0"/>
              <a:t>răspunsurile</a:t>
            </a:r>
            <a:r>
              <a:rPr lang="en-US" sz="2400" dirty="0" smtClean="0"/>
              <a:t> </a:t>
            </a:r>
            <a:r>
              <a:rPr lang="en-US" sz="2400" dirty="0" err="1" smtClean="0"/>
              <a:t>DoG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spațiul</a:t>
            </a:r>
            <a:r>
              <a:rPr lang="en-US" sz="2400" dirty="0" smtClean="0"/>
              <a:t> 3D (</a:t>
            </a:r>
            <a:r>
              <a:rPr lang="en-US" sz="2400" dirty="0" err="1" smtClean="0"/>
              <a:t>x,y,σ</a:t>
            </a:r>
            <a:r>
              <a:rPr lang="en-US" sz="2400" dirty="0" smtClean="0"/>
              <a:t>)</a:t>
            </a:r>
            <a:endParaRPr lang="de-CH" sz="2400" dirty="0" smtClean="0"/>
          </a:p>
        </p:txBody>
      </p:sp>
      <p:grpSp>
        <p:nvGrpSpPr>
          <p:cNvPr id="51205" name="Group 39"/>
          <p:cNvGrpSpPr>
            <a:grpSpLocks/>
          </p:cNvGrpSpPr>
          <p:nvPr/>
        </p:nvGrpSpPr>
        <p:grpSpPr bwMode="auto">
          <a:xfrm>
            <a:off x="457200" y="2374900"/>
            <a:ext cx="8397875" cy="4483100"/>
            <a:chOff x="299979" y="1611314"/>
            <a:chExt cx="8397990" cy="4483136"/>
          </a:xfrm>
        </p:grpSpPr>
        <p:pic>
          <p:nvPicPr>
            <p:cNvPr id="5120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81796" y="1611314"/>
              <a:ext cx="6116173" cy="4483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8313" y="3879833"/>
              <a:ext cx="1692275" cy="13557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51208" name="Freeform 10"/>
            <p:cNvSpPr>
              <a:spLocks/>
            </p:cNvSpPr>
            <p:nvPr/>
          </p:nvSpPr>
          <p:spPr bwMode="auto">
            <a:xfrm>
              <a:off x="3544888" y="3171808"/>
              <a:ext cx="560387" cy="850900"/>
            </a:xfrm>
            <a:custGeom>
              <a:avLst/>
              <a:gdLst>
                <a:gd name="T0" fmla="*/ 2147483647 w 353"/>
                <a:gd name="T1" fmla="*/ 2147483647 h 536"/>
                <a:gd name="T2" fmla="*/ 2147483647 w 353"/>
                <a:gd name="T3" fmla="*/ 2147483647 h 536"/>
                <a:gd name="T4" fmla="*/ 2147483647 w 353"/>
                <a:gd name="T5" fmla="*/ 2147483647 h 536"/>
                <a:gd name="T6" fmla="*/ 2147483647 w 353"/>
                <a:gd name="T7" fmla="*/ 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3"/>
                <a:gd name="T13" fmla="*/ 0 h 536"/>
                <a:gd name="T14" fmla="*/ 353 w 353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3" h="536">
                  <a:moveTo>
                    <a:pt x="194" y="536"/>
                  </a:moveTo>
                  <a:cubicBezTo>
                    <a:pt x="165" y="492"/>
                    <a:pt x="26" y="341"/>
                    <a:pt x="13" y="264"/>
                  </a:cubicBezTo>
                  <a:cubicBezTo>
                    <a:pt x="0" y="187"/>
                    <a:pt x="56" y="116"/>
                    <a:pt x="113" y="72"/>
                  </a:cubicBezTo>
                  <a:cubicBezTo>
                    <a:pt x="170" y="28"/>
                    <a:pt x="303" y="15"/>
                    <a:pt x="353" y="0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1209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3238" y="2224071"/>
              <a:ext cx="1116012" cy="89376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1210" name="Group 27"/>
            <p:cNvGrpSpPr>
              <a:grpSpLocks/>
            </p:cNvGrpSpPr>
            <p:nvPr/>
          </p:nvGrpSpPr>
          <p:grpSpPr bwMode="auto">
            <a:xfrm>
              <a:off x="3262300" y="4387339"/>
              <a:ext cx="433388" cy="358775"/>
              <a:chOff x="3311525" y="4457683"/>
              <a:chExt cx="433388" cy="358775"/>
            </a:xfrm>
          </p:grpSpPr>
          <p:sp>
            <p:nvSpPr>
              <p:cNvPr id="51226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7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sp>
          <p:nvSpPr>
            <p:cNvPr id="51211" name="Text Box 15"/>
            <p:cNvSpPr txBox="1">
              <a:spLocks noChangeArrowheads="1"/>
            </p:cNvSpPr>
            <p:nvPr/>
          </p:nvSpPr>
          <p:spPr bwMode="auto">
            <a:xfrm>
              <a:off x="299979" y="5218137"/>
              <a:ext cx="1952597" cy="33855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pl-PL" sz="1600" b="1" i="1" dirty="0" err="1" smtClean="0"/>
                <a:t>Imagine</a:t>
              </a:r>
              <a:r>
                <a:rPr lang="pl-PL" sz="1600" b="1" i="1" dirty="0" smtClean="0"/>
                <a:t> </a:t>
              </a:r>
              <a:r>
                <a:rPr lang="pl-PL" sz="1600" b="1" i="1" dirty="0" err="1" smtClean="0"/>
                <a:t>inițială</a:t>
              </a:r>
              <a:endParaRPr lang="en-US" sz="1600" b="1" i="1" dirty="0">
                <a:latin typeface="Symbol" pitchFamily="18" charset="2"/>
              </a:endParaRPr>
            </a:p>
          </p:txBody>
        </p:sp>
        <p:grpSp>
          <p:nvGrpSpPr>
            <p:cNvPr id="51212" name="Group 37"/>
            <p:cNvGrpSpPr>
              <a:grpSpLocks/>
            </p:cNvGrpSpPr>
            <p:nvPr/>
          </p:nvGrpSpPr>
          <p:grpSpPr bwMode="auto">
            <a:xfrm>
              <a:off x="2162142" y="4967315"/>
              <a:ext cx="1095390" cy="469900"/>
              <a:chOff x="2232026" y="4743433"/>
              <a:chExt cx="1095390" cy="469900"/>
            </a:xfrm>
          </p:grpSpPr>
          <p:sp>
            <p:nvSpPr>
              <p:cNvPr id="51224" name="Line 6"/>
              <p:cNvSpPr>
                <a:spLocks noChangeShapeType="1"/>
              </p:cNvSpPr>
              <p:nvPr/>
            </p:nvSpPr>
            <p:spPr bwMode="auto">
              <a:xfrm>
                <a:off x="2232026" y="5175232"/>
                <a:ext cx="1095390" cy="158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51225" name="Object 3"/>
              <p:cNvGraphicFramePr>
                <a:graphicFrameLocks noChangeAspect="1"/>
              </p:cNvGraphicFramePr>
              <p:nvPr/>
            </p:nvGraphicFramePr>
            <p:xfrm>
              <a:off x="2373313" y="4743433"/>
              <a:ext cx="685800" cy="469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0632" name="Equation" r:id="rId7" imgW="444114" imgH="304536" progId="Equation.3">
                      <p:embed/>
                    </p:oleObj>
                  </mc:Choice>
                  <mc:Fallback>
                    <p:oleObj name="Equation" r:id="rId7" imgW="444114" imgH="30453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73313" y="4743433"/>
                            <a:ext cx="685800" cy="4699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1213" name="Text Box 17"/>
            <p:cNvSpPr txBox="1">
              <a:spLocks noChangeArrowheads="1"/>
            </p:cNvSpPr>
            <p:nvPr/>
          </p:nvSpPr>
          <p:spPr bwMode="auto">
            <a:xfrm>
              <a:off x="482544" y="3100383"/>
              <a:ext cx="1606572" cy="5847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600" b="1" i="1" dirty="0"/>
                <a:t/>
              </a:r>
              <a:br>
                <a:rPr lang="en-US" sz="1600" b="1" i="1" dirty="0"/>
              </a:br>
              <a:r>
                <a:rPr lang="pl-PL" sz="1600" b="1" i="1" dirty="0" smtClean="0"/>
                <a:t>pas </a:t>
              </a:r>
              <a:r>
                <a:rPr lang="pl-PL" sz="1600" b="1" i="1" dirty="0">
                  <a:latin typeface="Symbol" pitchFamily="18" charset="2"/>
                </a:rPr>
                <a:t>s</a:t>
              </a:r>
              <a:r>
                <a:rPr lang="pl-PL" sz="1600" b="1" i="1" baseline="30000" dirty="0">
                  <a:latin typeface="Symbol" pitchFamily="18" charset="2"/>
                </a:rPr>
                <a:t>4</a:t>
              </a:r>
              <a:r>
                <a:rPr lang="pl-PL" sz="1600" b="1" i="1" dirty="0">
                  <a:latin typeface="Symbol" pitchFamily="18" charset="2"/>
                </a:rPr>
                <a:t> </a:t>
              </a:r>
              <a:r>
                <a:rPr lang="pl-PL" sz="1600" b="1" i="1" dirty="0"/>
                <a:t>=2</a:t>
              </a:r>
              <a:endParaRPr lang="en-US" sz="1600" b="1" i="1" dirty="0"/>
            </a:p>
          </p:txBody>
        </p:sp>
        <p:grpSp>
          <p:nvGrpSpPr>
            <p:cNvPr id="51214" name="Group 28"/>
            <p:cNvGrpSpPr>
              <a:grpSpLocks/>
            </p:cNvGrpSpPr>
            <p:nvPr/>
          </p:nvGrpSpPr>
          <p:grpSpPr bwMode="auto">
            <a:xfrm>
              <a:off x="3262300" y="3931539"/>
              <a:ext cx="433388" cy="358775"/>
              <a:chOff x="3311525" y="4457683"/>
              <a:chExt cx="433388" cy="358775"/>
            </a:xfrm>
          </p:grpSpPr>
          <p:sp>
            <p:nvSpPr>
              <p:cNvPr id="51222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3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grpSp>
          <p:nvGrpSpPr>
            <p:cNvPr id="51215" name="Group 31"/>
            <p:cNvGrpSpPr>
              <a:grpSpLocks/>
            </p:cNvGrpSpPr>
            <p:nvPr/>
          </p:nvGrpSpPr>
          <p:grpSpPr bwMode="auto">
            <a:xfrm>
              <a:off x="3262300" y="5296455"/>
              <a:ext cx="433388" cy="358775"/>
              <a:chOff x="3311525" y="4457683"/>
              <a:chExt cx="433388" cy="358775"/>
            </a:xfrm>
          </p:grpSpPr>
          <p:sp>
            <p:nvSpPr>
              <p:cNvPr id="51220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1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grpSp>
          <p:nvGrpSpPr>
            <p:cNvPr id="51216" name="Group 34"/>
            <p:cNvGrpSpPr>
              <a:grpSpLocks/>
            </p:cNvGrpSpPr>
            <p:nvPr/>
          </p:nvGrpSpPr>
          <p:grpSpPr bwMode="auto">
            <a:xfrm>
              <a:off x="3262300" y="4830429"/>
              <a:ext cx="433388" cy="358775"/>
              <a:chOff x="3311525" y="4457683"/>
              <a:chExt cx="433388" cy="358775"/>
            </a:xfrm>
          </p:grpSpPr>
          <p:sp>
            <p:nvSpPr>
              <p:cNvPr id="51218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9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sp>
          <p:nvSpPr>
            <p:cNvPr id="51217" name="Line 6"/>
            <p:cNvSpPr>
              <a:spLocks noChangeShapeType="1"/>
            </p:cNvSpPr>
            <p:nvPr/>
          </p:nvSpPr>
          <p:spPr bwMode="auto">
            <a:xfrm flipH="1">
              <a:off x="2162142" y="3209922"/>
              <a:ext cx="1095390" cy="158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Diferențele</a:t>
            </a:r>
            <a:r>
              <a:rPr lang="en-US" dirty="0" smtClean="0"/>
              <a:t> a </a:t>
            </a:r>
            <a:r>
              <a:rPr lang="en-US" dirty="0" err="1" smtClean="0"/>
              <a:t>două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Gaussiene</a:t>
            </a:r>
            <a:r>
              <a:rPr lang="en-US" dirty="0" smtClean="0"/>
              <a:t> (</a:t>
            </a:r>
            <a:r>
              <a:rPr lang="en-US" dirty="0" err="1" smtClean="0"/>
              <a:t>DoG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457200" y="1134537"/>
            <a:ext cx="8229600" cy="45259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endParaRPr lang="en-US" sz="2400" dirty="0" smtClean="0"/>
          </a:p>
          <a:p>
            <a:pPr marL="457200" indent="-457200">
              <a:buAutoNum type="arabicPeriod"/>
            </a:pPr>
            <a:r>
              <a:rPr lang="en-US" sz="2400" dirty="0" err="1" smtClean="0"/>
              <a:t>Rulează</a:t>
            </a:r>
            <a:r>
              <a:rPr lang="en-US" sz="2400" dirty="0" smtClean="0"/>
              <a:t> </a:t>
            </a:r>
            <a:r>
              <a:rPr lang="en-US" sz="2400" dirty="0" err="1" smtClean="0"/>
              <a:t>detectrul</a:t>
            </a:r>
            <a:r>
              <a:rPr lang="en-US" sz="2400" dirty="0" smtClean="0"/>
              <a:t> Harris la </a:t>
            </a:r>
            <a:r>
              <a:rPr lang="en-US" sz="2400" dirty="0" err="1" smtClean="0"/>
              <a:t>mai</a:t>
            </a:r>
            <a:r>
              <a:rPr lang="en-US" sz="2400" dirty="0" smtClean="0"/>
              <a:t> </a:t>
            </a:r>
            <a:r>
              <a:rPr lang="en-US" sz="2400" dirty="0" err="1" smtClean="0"/>
              <a:t>multe</a:t>
            </a:r>
            <a:r>
              <a:rPr lang="en-US" sz="2400" dirty="0" smtClean="0"/>
              <a:t> scale (imagine </a:t>
            </a:r>
            <a:r>
              <a:rPr lang="en-US" sz="2400" dirty="0" err="1" smtClean="0"/>
              <a:t>mărită</a:t>
            </a:r>
            <a:r>
              <a:rPr lang="en-US" sz="2400" dirty="0" smtClean="0"/>
              <a:t> cu factor 1.4)  </a:t>
            </a:r>
            <a:r>
              <a:rPr lang="en-US" sz="2400" dirty="0" err="1" smtClean="0"/>
              <a:t>și</a:t>
            </a:r>
            <a:r>
              <a:rPr lang="en-US" sz="2400" dirty="0" smtClean="0"/>
              <a:t> </a:t>
            </a:r>
            <a:r>
              <a:rPr lang="en-US" sz="2400" dirty="0" err="1" smtClean="0"/>
              <a:t>obține</a:t>
            </a:r>
            <a:r>
              <a:rPr lang="en-US" sz="2400" dirty="0" smtClean="0"/>
              <a:t> un set </a:t>
            </a:r>
            <a:r>
              <a:rPr lang="en-US" sz="2400" dirty="0" err="1" smtClean="0"/>
              <a:t>inițial</a:t>
            </a:r>
            <a:r>
              <a:rPr lang="en-US" sz="2400" dirty="0" smtClean="0"/>
              <a:t> de </a:t>
            </a:r>
            <a:r>
              <a:rPr lang="en-US" sz="2400" dirty="0" err="1" smtClean="0"/>
              <a:t>puncte</a:t>
            </a:r>
            <a:r>
              <a:rPr lang="en-US" sz="2400" dirty="0" smtClean="0"/>
              <a:t> de </a:t>
            </a:r>
            <a:r>
              <a:rPr lang="en-US" sz="2400" dirty="0" err="1" smtClean="0"/>
              <a:t>interes</a:t>
            </a:r>
            <a:r>
              <a:rPr lang="en-US" sz="2400" dirty="0" smtClean="0"/>
              <a:t> </a:t>
            </a:r>
          </a:p>
          <a:p>
            <a:pPr marL="457200" indent="-457200">
              <a:buAutoNum type="arabicPeriod"/>
            </a:pPr>
            <a:endParaRPr lang="en-US" sz="2400" dirty="0" smtClean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err="1" smtClean="0"/>
              <a:t>Construiește</a:t>
            </a:r>
            <a:r>
              <a:rPr lang="en-US" sz="2400" dirty="0" smtClean="0"/>
              <a:t> o </a:t>
            </a:r>
            <a:r>
              <a:rPr lang="en-US" sz="2400" dirty="0" err="1" smtClean="0"/>
              <a:t>piramidă</a:t>
            </a:r>
            <a:r>
              <a:rPr lang="en-US" sz="2400" dirty="0" smtClean="0"/>
              <a:t> </a:t>
            </a:r>
            <a:r>
              <a:rPr lang="en-US" sz="2400" dirty="0" err="1" smtClean="0"/>
              <a:t>Gaussiană</a:t>
            </a:r>
            <a:r>
              <a:rPr lang="en-US" sz="2400" dirty="0" smtClean="0"/>
              <a:t> cu factor 1.2 </a:t>
            </a:r>
            <a:r>
              <a:rPr lang="en-US" sz="2400" dirty="0" err="1" smtClean="0"/>
              <a:t>și</a:t>
            </a:r>
            <a:r>
              <a:rPr lang="en-US" sz="2400" dirty="0" smtClean="0"/>
              <a:t> </a:t>
            </a:r>
            <a:r>
              <a:rPr lang="en-US" sz="2400" dirty="0" err="1" smtClean="0"/>
              <a:t>obține</a:t>
            </a:r>
            <a:r>
              <a:rPr lang="en-US" sz="2400" dirty="0" smtClean="0"/>
              <a:t> </a:t>
            </a:r>
            <a:r>
              <a:rPr lang="en-US" sz="2400" dirty="0" err="1" smtClean="0"/>
              <a:t>răspunsul</a:t>
            </a:r>
            <a:r>
              <a:rPr lang="en-US" sz="2400" dirty="0" smtClean="0"/>
              <a:t> </a:t>
            </a:r>
            <a:r>
              <a:rPr lang="en-US" sz="2400" dirty="0" err="1" smtClean="0"/>
              <a:t>filtrului</a:t>
            </a:r>
            <a:r>
              <a:rPr lang="en-US" sz="2400" dirty="0" smtClean="0"/>
              <a:t> Laplacian (</a:t>
            </a:r>
            <a:r>
              <a:rPr lang="en-US" sz="2400" dirty="0" err="1" smtClean="0"/>
              <a:t>aproximat</a:t>
            </a:r>
            <a:r>
              <a:rPr lang="en-US" sz="2400" dirty="0" smtClean="0"/>
              <a:t> cu </a:t>
            </a:r>
            <a:r>
              <a:rPr lang="en-US" sz="2400" dirty="0" err="1" smtClean="0"/>
              <a:t>DoG</a:t>
            </a:r>
            <a:r>
              <a:rPr lang="en-US" sz="2400" dirty="0" smtClean="0"/>
              <a:t>) la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pixel. </a:t>
            </a:r>
            <a:r>
              <a:rPr lang="en-US" sz="2400" dirty="0" err="1" smtClean="0"/>
              <a:t>Testează</a:t>
            </a:r>
            <a:r>
              <a:rPr lang="en-US" sz="2400" dirty="0" smtClean="0"/>
              <a:t> </a:t>
            </a:r>
            <a:r>
              <a:rPr lang="en-US" sz="2400" dirty="0" err="1" smtClean="0"/>
              <a:t>dacă</a:t>
            </a:r>
            <a:r>
              <a:rPr lang="en-US" sz="2400" dirty="0" smtClean="0"/>
              <a:t> </a:t>
            </a:r>
            <a:r>
              <a:rPr lang="en-US" sz="2400" dirty="0" err="1" smtClean="0"/>
              <a:t>fiecare</a:t>
            </a:r>
            <a:r>
              <a:rPr lang="en-US" sz="2400" dirty="0" smtClean="0"/>
              <a:t> </a:t>
            </a:r>
            <a:r>
              <a:rPr lang="en-US" sz="2400" dirty="0" err="1" smtClean="0"/>
              <a:t>punct</a:t>
            </a:r>
            <a:r>
              <a:rPr lang="en-US" sz="2400" dirty="0" smtClean="0"/>
              <a:t> de </a:t>
            </a:r>
            <a:r>
              <a:rPr lang="en-US" sz="2400" dirty="0" err="1" smtClean="0"/>
              <a:t>interes</a:t>
            </a:r>
            <a:r>
              <a:rPr lang="en-US" sz="2400" dirty="0" smtClean="0"/>
              <a:t> </a:t>
            </a:r>
            <a:r>
              <a:rPr lang="en-US" sz="2400" dirty="0" err="1" smtClean="0"/>
              <a:t>inițial</a:t>
            </a:r>
            <a:r>
              <a:rPr lang="en-US" sz="2400" dirty="0" smtClean="0"/>
              <a:t> de la </a:t>
            </a:r>
            <a:r>
              <a:rPr lang="en-US" sz="2400" dirty="0" err="1" smtClean="0"/>
              <a:t>pasul</a:t>
            </a:r>
            <a:r>
              <a:rPr lang="en-US" sz="2400" dirty="0" smtClean="0"/>
              <a:t> 1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punct</a:t>
            </a:r>
            <a:r>
              <a:rPr lang="en-US" sz="2400" dirty="0" smtClean="0"/>
              <a:t> de maxim local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spațiul</a:t>
            </a:r>
            <a:r>
              <a:rPr lang="en-US" sz="2400" dirty="0" smtClean="0"/>
              <a:t> 3D (</a:t>
            </a:r>
            <a:r>
              <a:rPr lang="en-US" sz="2400" dirty="0" err="1" smtClean="0"/>
              <a:t>x,y</a:t>
            </a:r>
            <a:r>
              <a:rPr lang="en-US" sz="2400" dirty="0" smtClean="0"/>
              <a:t>,</a:t>
            </a:r>
            <a:r>
              <a:rPr lang="en-US" sz="2400" dirty="0"/>
              <a:t> </a:t>
            </a:r>
            <a:r>
              <a:rPr lang="en-US" sz="2400" dirty="0" err="1" smtClean="0"/>
              <a:t>σ</a:t>
            </a:r>
            <a:r>
              <a:rPr lang="en-US" sz="2400" dirty="0" smtClean="0"/>
              <a:t>)</a:t>
            </a:r>
          </a:p>
        </p:txBody>
      </p:sp>
      <p:sp>
        <p:nvSpPr>
          <p:cNvPr id="29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Detectorul</a:t>
            </a:r>
            <a:r>
              <a:rPr lang="en-US" dirty="0" smtClean="0"/>
              <a:t> Harris - Laplace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62077"/>
            <a:ext cx="892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http://www.robots.ox.ac.uk/~vgg/research/affine/det_eval_files/mikolajczyk_ijcv2004.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8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Exemple</a:t>
            </a:r>
            <a:endParaRPr lang="en-US" dirty="0"/>
          </a:p>
        </p:txBody>
      </p:sp>
      <p:pic>
        <p:nvPicPr>
          <p:cNvPr id="4" name="Picture 3" descr="Screen shot 2016-11-09 at 1.08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6" y="1550064"/>
            <a:ext cx="775349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smtClean="0"/>
          </a:p>
        </p:txBody>
      </p:sp>
      <p:sp>
        <p:nvSpPr>
          <p:cNvPr id="358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2762" y="1114048"/>
            <a:ext cx="6737050" cy="569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r="53581" b="33736"/>
          <a:stretch>
            <a:fillRect/>
          </a:stretch>
        </p:blipFill>
        <p:spPr bwMode="auto">
          <a:xfrm>
            <a:off x="-2936875" y="3597275"/>
            <a:ext cx="2590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13028" t="6926" r="48698" b="49718"/>
          <a:stretch>
            <a:fillRect/>
          </a:stretch>
        </p:blipFill>
        <p:spPr bwMode="auto">
          <a:xfrm>
            <a:off x="-3359150" y="1138801"/>
            <a:ext cx="3241675" cy="276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Exemple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7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4941"/>
            <a:ext cx="8229600" cy="1143000"/>
          </a:xfrm>
        </p:spPr>
        <p:txBody>
          <a:bodyPr/>
          <a:lstStyle/>
          <a:p>
            <a:r>
              <a:rPr lang="en-US" dirty="0" err="1" smtClean="0"/>
              <a:t>Trăsături</a:t>
            </a:r>
            <a:r>
              <a:rPr lang="en-US" dirty="0" smtClean="0"/>
              <a:t> locale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0"/>
            <a:ext cx="8229600" cy="5033682"/>
          </a:xfrm>
        </p:spPr>
        <p:txBody>
          <a:bodyPr>
            <a:norm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osibilă</a:t>
            </a:r>
            <a:r>
              <a:rPr lang="en-US" dirty="0" smtClean="0"/>
              <a:t> </a:t>
            </a:r>
            <a:r>
              <a:rPr lang="en-US" dirty="0" err="1" smtClean="0"/>
              <a:t>aplicație</a:t>
            </a:r>
            <a:r>
              <a:rPr lang="en-US" dirty="0" smtClean="0"/>
              <a:t>: </a:t>
            </a:r>
            <a:r>
              <a:rPr lang="en-US" dirty="0" err="1" smtClean="0"/>
              <a:t>realizare</a:t>
            </a:r>
            <a:r>
              <a:rPr lang="en-US" dirty="0" smtClean="0"/>
              <a:t> de </a:t>
            </a:r>
            <a:r>
              <a:rPr lang="en-US" dirty="0" err="1" smtClean="0"/>
              <a:t>panorame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err="1"/>
              <a:t>a</a:t>
            </a:r>
            <a:r>
              <a:rPr lang="en-US" dirty="0" err="1" smtClean="0"/>
              <a:t>vem</a:t>
            </a:r>
            <a:r>
              <a:rPr lang="en-US" dirty="0" smtClean="0"/>
              <a:t> 2 </a:t>
            </a:r>
            <a:r>
              <a:rPr lang="en-US" dirty="0" err="1" smtClean="0"/>
              <a:t>imagini</a:t>
            </a:r>
            <a:r>
              <a:rPr lang="en-US" dirty="0" smtClean="0"/>
              <a:t> ale </a:t>
            </a:r>
            <a:r>
              <a:rPr lang="en-US" dirty="0" err="1" smtClean="0"/>
              <a:t>aceleași</a:t>
            </a:r>
            <a:r>
              <a:rPr lang="en-US" dirty="0" smtClean="0"/>
              <a:t> scene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um le </a:t>
            </a:r>
            <a:r>
              <a:rPr lang="en-US" dirty="0" err="1" smtClean="0"/>
              <a:t>combinăm</a:t>
            </a:r>
            <a:r>
              <a:rPr lang="en-US" dirty="0" smtClean="0"/>
              <a:t> </a:t>
            </a:r>
            <a:r>
              <a:rPr lang="en-US" dirty="0" err="1" smtClean="0"/>
              <a:t>astfel</a:t>
            </a:r>
            <a:r>
              <a:rPr lang="en-US" dirty="0" smtClean="0"/>
              <a:t> </a:t>
            </a:r>
            <a:r>
              <a:rPr lang="en-US" dirty="0" err="1" smtClean="0"/>
              <a:t>încât</a:t>
            </a:r>
            <a:r>
              <a:rPr lang="en-US" dirty="0" smtClean="0"/>
              <a:t> </a:t>
            </a:r>
            <a:r>
              <a:rPr lang="en-US" dirty="0" err="1" smtClean="0"/>
              <a:t>să</a:t>
            </a:r>
            <a:r>
              <a:rPr lang="en-US" dirty="0" smtClean="0"/>
              <a:t> </a:t>
            </a:r>
            <a:r>
              <a:rPr lang="en-US" dirty="0" err="1" smtClean="0"/>
              <a:t>obținem</a:t>
            </a:r>
            <a:r>
              <a:rPr lang="en-US" dirty="0" smtClean="0"/>
              <a:t> o imagine </a:t>
            </a:r>
            <a:r>
              <a:rPr lang="en-US" dirty="0" err="1" smtClean="0"/>
              <a:t>mai</a:t>
            </a:r>
            <a:r>
              <a:rPr lang="en-US" dirty="0" smtClean="0"/>
              <a:t> mare (o </a:t>
            </a:r>
            <a:r>
              <a:rPr lang="en-US" dirty="0" err="1" smtClean="0"/>
              <a:t>panoramă</a:t>
            </a:r>
            <a:r>
              <a:rPr lang="en-US" dirty="0" smtClean="0"/>
              <a:t>)?</a:t>
            </a:r>
            <a:endParaRPr lang="en-US" dirty="0"/>
          </a:p>
        </p:txBody>
      </p:sp>
      <p:pic>
        <p:nvPicPr>
          <p:cNvPr id="4" name="Picture 4" descr="imag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1336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ima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1336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407153" y="6583800"/>
            <a:ext cx="361950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Slide </a:t>
            </a:r>
            <a:r>
              <a:rPr lang="en-US" sz="1100" dirty="0" err="1" smtClean="0">
                <a:solidFill>
                  <a:srgbClr val="000000"/>
                </a:solidFill>
              </a:rPr>
              <a:t>adaptat</a:t>
            </a:r>
            <a:r>
              <a:rPr lang="en-US" sz="1100" dirty="0" smtClean="0">
                <a:solidFill>
                  <a:srgbClr val="000000"/>
                </a:solidFill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</a:rPr>
              <a:t>după</a:t>
            </a:r>
            <a:r>
              <a:rPr lang="en-US" sz="1100" dirty="0" smtClean="0">
                <a:solidFill>
                  <a:srgbClr val="000000"/>
                </a:solidFill>
              </a:rPr>
              <a:t> S. </a:t>
            </a:r>
            <a:r>
              <a:rPr lang="en-US" sz="1100" dirty="0" err="1" smtClean="0">
                <a:solidFill>
                  <a:srgbClr val="000000"/>
                </a:solidFill>
              </a:rPr>
              <a:t>Lazebnik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Trăsături</a:t>
            </a:r>
            <a:r>
              <a:rPr lang="en-US" sz="3600" dirty="0" smtClean="0"/>
              <a:t> locale: </a:t>
            </a:r>
            <a:r>
              <a:rPr lang="en-US" sz="3600" dirty="0" err="1" smtClean="0"/>
              <a:t>componentele</a:t>
            </a:r>
            <a:r>
              <a:rPr lang="en-US" sz="3600" dirty="0" smtClean="0"/>
              <a:t> </a:t>
            </a:r>
            <a:r>
              <a:rPr lang="en-US" sz="3600" dirty="0" err="1" smtClean="0"/>
              <a:t>principale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4876800" cy="5410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800" b="1" dirty="0" err="1" smtClean="0"/>
              <a:t>Detectare</a:t>
            </a:r>
            <a:r>
              <a:rPr lang="en-US" sz="2800" dirty="0" smtClean="0"/>
              <a:t>: </a:t>
            </a:r>
            <a:r>
              <a:rPr lang="en-US" sz="2400" dirty="0" err="1" smtClean="0"/>
              <a:t>localizează</a:t>
            </a:r>
            <a:r>
              <a:rPr lang="en-US" sz="2400" dirty="0" smtClean="0"/>
              <a:t> </a:t>
            </a:r>
            <a:r>
              <a:rPr lang="en-US" sz="2400" dirty="0" err="1" smtClean="0"/>
              <a:t>punctele</a:t>
            </a:r>
            <a:r>
              <a:rPr lang="en-US" sz="2400" dirty="0" smtClean="0"/>
              <a:t> de </a:t>
            </a:r>
            <a:r>
              <a:rPr lang="en-US" sz="2400" dirty="0" err="1" smtClean="0"/>
              <a:t>interes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imagine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b="1" dirty="0" err="1" smtClean="0"/>
              <a:t>Descriere</a:t>
            </a:r>
            <a:r>
              <a:rPr lang="en-US" sz="2400" dirty="0" smtClean="0"/>
              <a:t>: </a:t>
            </a:r>
            <a:r>
              <a:rPr lang="en-US" sz="2400" dirty="0" err="1" smtClean="0"/>
              <a:t>descrie</a:t>
            </a:r>
            <a:r>
              <a:rPr lang="en-US" sz="2400" dirty="0" smtClean="0"/>
              <a:t> </a:t>
            </a:r>
            <a:r>
              <a:rPr lang="en-US" sz="2400" dirty="0" err="1" smtClean="0"/>
              <a:t>conținutul</a:t>
            </a:r>
            <a:r>
              <a:rPr lang="en-US" sz="2400" dirty="0" smtClean="0"/>
              <a:t> </a:t>
            </a:r>
            <a:r>
              <a:rPr lang="en-US" sz="2400" dirty="0" err="1" smtClean="0"/>
              <a:t>vizual</a:t>
            </a:r>
            <a:r>
              <a:rPr lang="en-US" sz="2400" dirty="0" smtClean="0"/>
              <a:t> din </a:t>
            </a:r>
            <a:r>
              <a:rPr lang="en-US" sz="2400" dirty="0" err="1" smtClean="0"/>
              <a:t>vecinătatea</a:t>
            </a:r>
            <a:r>
              <a:rPr lang="en-US" sz="2400" dirty="0" smtClean="0"/>
              <a:t> </a:t>
            </a:r>
            <a:r>
              <a:rPr lang="en-US" sz="2400" dirty="0" err="1" smtClean="0"/>
              <a:t>fiecărui</a:t>
            </a:r>
            <a:r>
              <a:rPr lang="en-US" sz="2400" dirty="0" smtClean="0"/>
              <a:t> </a:t>
            </a:r>
            <a:r>
              <a:rPr lang="en-US" sz="2400" dirty="0" err="1" smtClean="0"/>
              <a:t>punct</a:t>
            </a:r>
            <a:r>
              <a:rPr lang="en-US" sz="2400" dirty="0" smtClean="0"/>
              <a:t> de </a:t>
            </a:r>
            <a:r>
              <a:rPr lang="en-US" sz="2400" dirty="0" err="1" smtClean="0"/>
              <a:t>interes</a:t>
            </a:r>
            <a:r>
              <a:rPr lang="en-US" sz="2400" dirty="0" smtClean="0"/>
              <a:t> </a:t>
            </a:r>
            <a:r>
              <a:rPr lang="en-US" sz="2400" dirty="0" err="1" smtClean="0"/>
              <a:t>printr</a:t>
            </a:r>
            <a:r>
              <a:rPr lang="en-US" sz="2400" dirty="0" smtClean="0"/>
              <a:t>-un vector </a:t>
            </a:r>
            <a:r>
              <a:rPr lang="en-US" sz="2400" dirty="0" err="1" smtClean="0"/>
              <a:t>printr</a:t>
            </a:r>
            <a:r>
              <a:rPr lang="en-US" sz="2400" dirty="0" smtClean="0"/>
              <a:t>-un descriptor </a:t>
            </a:r>
            <a:r>
              <a:rPr lang="en-US" sz="2400" dirty="0" err="1" smtClean="0"/>
              <a:t>vizual</a:t>
            </a:r>
            <a:r>
              <a:rPr lang="en-US" sz="2400" dirty="0" smtClean="0"/>
              <a:t> (feature vector)</a:t>
            </a: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b="1" dirty="0" smtClean="0"/>
              <a:t>Matching</a:t>
            </a:r>
            <a:r>
              <a:rPr lang="en-US" sz="2800" dirty="0" smtClean="0"/>
              <a:t>: </a:t>
            </a:r>
            <a:r>
              <a:rPr lang="en-US" sz="2400" dirty="0" err="1" smtClean="0"/>
              <a:t>determină</a:t>
            </a:r>
            <a:r>
              <a:rPr lang="en-US" sz="2400" dirty="0" smtClean="0"/>
              <a:t> </a:t>
            </a:r>
            <a:r>
              <a:rPr lang="en-US" sz="2400" dirty="0" err="1" smtClean="0"/>
              <a:t>corespondențele</a:t>
            </a:r>
            <a:r>
              <a:rPr lang="en-US" sz="2400" dirty="0" smtClean="0"/>
              <a:t> </a:t>
            </a:r>
            <a:r>
              <a:rPr lang="en-US" sz="2400" dirty="0" err="1" smtClean="0"/>
              <a:t>dintre</a:t>
            </a:r>
            <a:r>
              <a:rPr lang="en-US" sz="2400" dirty="0" smtClean="0"/>
              <a:t> </a:t>
            </a:r>
            <a:r>
              <a:rPr lang="en-US" sz="2400" dirty="0" err="1" smtClean="0"/>
              <a:t>descriptorii</a:t>
            </a:r>
            <a:r>
              <a:rPr lang="en-US" sz="2400" dirty="0" smtClean="0"/>
              <a:t> </a:t>
            </a:r>
            <a:r>
              <a:rPr lang="en-US" sz="2400" dirty="0" err="1" smtClean="0"/>
              <a:t>dintre</a:t>
            </a:r>
            <a:r>
              <a:rPr lang="en-US" sz="2400" dirty="0" smtClean="0"/>
              <a:t> </a:t>
            </a:r>
            <a:r>
              <a:rPr lang="en-US" sz="2400" dirty="0" err="1" smtClean="0"/>
              <a:t>imagini</a:t>
            </a:r>
            <a:endParaRPr lang="en-US" sz="2400" dirty="0" smtClean="0"/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4208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12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74209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5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4" name="Rectangle 3"/>
          <p:cNvSpPr/>
          <p:nvPr/>
        </p:nvSpPr>
        <p:spPr>
          <a:xfrm>
            <a:off x="284054" y="2834244"/>
            <a:ext cx="8859948" cy="2502577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2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 err="1" smtClean="0">
                <a:latin typeface="Arial" pitchFamily="34" charset="0"/>
                <a:cs typeface="Arial" pitchFamily="34" charset="0"/>
              </a:rPr>
              <a:t>Descriptori</a:t>
            </a:r>
            <a:r>
              <a:rPr lang="en-US" sz="3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800" dirty="0" err="1" smtClean="0">
                <a:latin typeface="Arial" pitchFamily="34" charset="0"/>
                <a:cs typeface="Arial" pitchFamily="34" charset="0"/>
              </a:rPr>
              <a:t>pe</a:t>
            </a:r>
            <a:r>
              <a:rPr lang="en-US" sz="3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800" dirty="0" err="1" smtClean="0">
                <a:latin typeface="Arial" pitchFamily="34" charset="0"/>
                <a:cs typeface="Arial" pitchFamily="34" charset="0"/>
              </a:rPr>
              <a:t>baza</a:t>
            </a:r>
            <a:r>
              <a:rPr lang="en-US" sz="3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800" dirty="0" err="1" smtClean="0">
                <a:latin typeface="Arial" pitchFamily="34" charset="0"/>
                <a:cs typeface="Arial" pitchFamily="34" charset="0"/>
              </a:rPr>
              <a:t>intensităților</a:t>
            </a:r>
            <a:endParaRPr lang="en-US" sz="3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3669" name="Picture 2"/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2057400" y="137160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14800" y="1600200"/>
            <a:ext cx="487464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Cel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mai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simplu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mod de a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descrie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vecinătatea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unui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punct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de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interes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(=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trăsătură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locală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)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este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de include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intensitățile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din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acea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regiune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în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descriptor.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Această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alegere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este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foarte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senzitivă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la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mici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translații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Arial" pitchFamily="34" charset="0"/>
              </a:rPr>
              <a:t>rotați</a:t>
            </a:r>
            <a:r>
              <a:rPr lang="en-US" sz="2400" dirty="0" err="1">
                <a:solidFill>
                  <a:srgbClr val="000000"/>
                </a:solidFill>
                <a:latin typeface="Arial" pitchFamily="34" charset="0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.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2362200" y="20574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2438400" y="350520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152400" y="137160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1219200" y="350520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1219200" y="37322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1219200" y="39608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1027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-304800" y="0"/>
            <a:ext cx="9829800" cy="1143000"/>
          </a:xfrm>
        </p:spPr>
        <p:txBody>
          <a:bodyPr/>
          <a:lstStyle/>
          <a:p>
            <a:r>
              <a:rPr lang="en-US" sz="3800" dirty="0" err="1" smtClean="0">
                <a:latin typeface="Arial" pitchFamily="34" charset="0"/>
                <a:cs typeface="Arial" pitchFamily="34" charset="0"/>
              </a:rPr>
              <a:t>Descriptorul</a:t>
            </a:r>
            <a:r>
              <a:rPr lang="en-US" sz="3800" dirty="0" smtClean="0">
                <a:latin typeface="Arial" pitchFamily="34" charset="0"/>
                <a:cs typeface="Arial" pitchFamily="34" charset="0"/>
              </a:rPr>
              <a:t> SIFT [Lowe 2004]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059440"/>
            <a:ext cx="7914009" cy="2057400"/>
          </a:xfrm>
        </p:spPr>
        <p:txBody>
          <a:bodyPr>
            <a:normAutofit/>
          </a:bodyPr>
          <a:lstStyle/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î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mparte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regiunea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în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4x4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blocuri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= 16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blocuri</a:t>
            </a: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alculează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pentru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fiecare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bloc o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histogramă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de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orientări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ale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pixelilor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intervalul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0-360</a:t>
            </a:r>
            <a:r>
              <a:rPr lang="en-US" sz="2200" baseline="30000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împărțit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în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8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intervale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d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escriptorul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SIFT = 16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blocuri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= 16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histograme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x 8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valori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dimensiune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128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71600" y="2887632"/>
            <a:ext cx="4648200" cy="1905000"/>
            <a:chOff x="1381" y="2880"/>
            <a:chExt cx="3323" cy="129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381" y="2880"/>
              <a:ext cx="3324" cy="1315"/>
              <a:chOff x="1056" y="2544"/>
              <a:chExt cx="4094" cy="1656"/>
            </a:xfrm>
          </p:grpSpPr>
          <p:pic>
            <p:nvPicPr>
              <p:cNvPr id="38963" name="Picture 7" descr="descrip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56557" b="8105"/>
              <a:stretch>
                <a:fillRect/>
              </a:stretch>
            </p:blipFill>
            <p:spPr bwMode="auto">
              <a:xfrm>
                <a:off x="1056" y="2544"/>
                <a:ext cx="1505" cy="1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2725" y="2802"/>
                <a:ext cx="2425" cy="1398"/>
                <a:chOff x="2725" y="2802"/>
                <a:chExt cx="2425" cy="1398"/>
              </a:xfrm>
            </p:grpSpPr>
            <p:grpSp>
              <p:nvGrpSpPr>
                <p:cNvPr id="5" name="Group 9"/>
                <p:cNvGrpSpPr>
                  <a:grpSpLocks/>
                </p:cNvGrpSpPr>
                <p:nvPr/>
              </p:nvGrpSpPr>
              <p:grpSpPr bwMode="auto">
                <a:xfrm>
                  <a:off x="3455" y="2802"/>
                  <a:ext cx="1695" cy="1398"/>
                  <a:chOff x="4080" y="3573"/>
                  <a:chExt cx="1075" cy="699"/>
                </a:xfrm>
              </p:grpSpPr>
              <p:sp>
                <p:nvSpPr>
                  <p:cNvPr id="38967" name="Freeform 10"/>
                  <p:cNvSpPr>
                    <a:spLocks/>
                  </p:cNvSpPr>
                  <p:nvPr/>
                </p:nvSpPr>
                <p:spPr bwMode="auto">
                  <a:xfrm>
                    <a:off x="4129" y="3573"/>
                    <a:ext cx="958" cy="11"/>
                  </a:xfrm>
                  <a:custGeom>
                    <a:avLst/>
                    <a:gdLst>
                      <a:gd name="T0" fmla="*/ 106 w 8621"/>
                      <a:gd name="T1" fmla="*/ 1 h 101"/>
                      <a:gd name="T2" fmla="*/ 106 w 8621"/>
                      <a:gd name="T3" fmla="*/ 0 h 101"/>
                      <a:gd name="T4" fmla="*/ 0 w 8621"/>
                      <a:gd name="T5" fmla="*/ 0 h 101"/>
                      <a:gd name="T6" fmla="*/ 0 w 8621"/>
                      <a:gd name="T7" fmla="*/ 1 h 101"/>
                      <a:gd name="T8" fmla="*/ 106 w 8621"/>
                      <a:gd name="T9" fmla="*/ 1 h 101"/>
                      <a:gd name="T10" fmla="*/ 105 w 8621"/>
                      <a:gd name="T11" fmla="*/ 1 h 101"/>
                      <a:gd name="T12" fmla="*/ 106 w 8621"/>
                      <a:gd name="T13" fmla="*/ 1 h 101"/>
                      <a:gd name="T14" fmla="*/ 106 w 8621"/>
                      <a:gd name="T15" fmla="*/ 0 h 101"/>
                      <a:gd name="T16" fmla="*/ 106 w 8621"/>
                      <a:gd name="T17" fmla="*/ 0 h 101"/>
                      <a:gd name="T18" fmla="*/ 106 w 8621"/>
                      <a:gd name="T19" fmla="*/ 1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1"/>
                      <a:gd name="T31" fmla="*/ 0 h 101"/>
                      <a:gd name="T32" fmla="*/ 8621 w 8621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1" h="101">
                        <a:moveTo>
                          <a:pt x="8621" y="51"/>
                        </a:moveTo>
                        <a:lnTo>
                          <a:pt x="8576" y="0"/>
                        </a:lnTo>
                        <a:lnTo>
                          <a:pt x="0" y="0"/>
                        </a:lnTo>
                        <a:lnTo>
                          <a:pt x="0" y="101"/>
                        </a:lnTo>
                        <a:lnTo>
                          <a:pt x="8576" y="101"/>
                        </a:lnTo>
                        <a:lnTo>
                          <a:pt x="8530" y="51"/>
                        </a:lnTo>
                        <a:lnTo>
                          <a:pt x="8621" y="51"/>
                        </a:lnTo>
                        <a:lnTo>
                          <a:pt x="8621" y="0"/>
                        </a:lnTo>
                        <a:lnTo>
                          <a:pt x="8576" y="0"/>
                        </a:lnTo>
                        <a:lnTo>
                          <a:pt x="8621" y="5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68" name="Freeform 11"/>
                  <p:cNvSpPr>
                    <a:spLocks/>
                  </p:cNvSpPr>
                  <p:nvPr/>
                </p:nvSpPr>
                <p:spPr bwMode="auto">
                  <a:xfrm>
                    <a:off x="5076" y="3579"/>
                    <a:ext cx="11" cy="545"/>
                  </a:xfrm>
                  <a:custGeom>
                    <a:avLst/>
                    <a:gdLst>
                      <a:gd name="T0" fmla="*/ 1 w 91"/>
                      <a:gd name="T1" fmla="*/ 54 h 5457"/>
                      <a:gd name="T2" fmla="*/ 1 w 91"/>
                      <a:gd name="T3" fmla="*/ 54 h 5457"/>
                      <a:gd name="T4" fmla="*/ 1 w 91"/>
                      <a:gd name="T5" fmla="*/ 0 h 5457"/>
                      <a:gd name="T6" fmla="*/ 0 w 91"/>
                      <a:gd name="T7" fmla="*/ 0 h 5457"/>
                      <a:gd name="T8" fmla="*/ 0 w 91"/>
                      <a:gd name="T9" fmla="*/ 54 h 5457"/>
                      <a:gd name="T10" fmla="*/ 1 w 91"/>
                      <a:gd name="T11" fmla="*/ 53 h 5457"/>
                      <a:gd name="T12" fmla="*/ 1 w 91"/>
                      <a:gd name="T13" fmla="*/ 54 h 5457"/>
                      <a:gd name="T14" fmla="*/ 1 w 91"/>
                      <a:gd name="T15" fmla="*/ 54 h 5457"/>
                      <a:gd name="T16" fmla="*/ 1 w 91"/>
                      <a:gd name="T17" fmla="*/ 54 h 5457"/>
                      <a:gd name="T18" fmla="*/ 1 w 91"/>
                      <a:gd name="T19" fmla="*/ 54 h 545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7"/>
                      <a:gd name="T32" fmla="*/ 91 w 91"/>
                      <a:gd name="T33" fmla="*/ 5457 h 545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7">
                        <a:moveTo>
                          <a:pt x="46" y="5457"/>
                        </a:moveTo>
                        <a:lnTo>
                          <a:pt x="91" y="5407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5407"/>
                        </a:lnTo>
                        <a:lnTo>
                          <a:pt x="46" y="5357"/>
                        </a:lnTo>
                        <a:lnTo>
                          <a:pt x="46" y="5457"/>
                        </a:lnTo>
                        <a:lnTo>
                          <a:pt x="91" y="5457"/>
                        </a:lnTo>
                        <a:lnTo>
                          <a:pt x="91" y="5407"/>
                        </a:lnTo>
                        <a:lnTo>
                          <a:pt x="46" y="5457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69" name="Freeform 12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958" cy="10"/>
                  </a:xfrm>
                  <a:custGeom>
                    <a:avLst/>
                    <a:gdLst>
                      <a:gd name="T0" fmla="*/ 0 w 8622"/>
                      <a:gd name="T1" fmla="*/ 1 h 100"/>
                      <a:gd name="T2" fmla="*/ 1 w 8622"/>
                      <a:gd name="T3" fmla="*/ 1 h 100"/>
                      <a:gd name="T4" fmla="*/ 106 w 8622"/>
                      <a:gd name="T5" fmla="*/ 1 h 100"/>
                      <a:gd name="T6" fmla="*/ 106 w 8622"/>
                      <a:gd name="T7" fmla="*/ 0 h 100"/>
                      <a:gd name="T8" fmla="*/ 1 w 8622"/>
                      <a:gd name="T9" fmla="*/ 0 h 100"/>
                      <a:gd name="T10" fmla="*/ 1 w 8622"/>
                      <a:gd name="T11" fmla="*/ 1 h 100"/>
                      <a:gd name="T12" fmla="*/ 0 w 8622"/>
                      <a:gd name="T13" fmla="*/ 1 h 100"/>
                      <a:gd name="T14" fmla="*/ 0 w 8622"/>
                      <a:gd name="T15" fmla="*/ 1 h 100"/>
                      <a:gd name="T16" fmla="*/ 1 w 8622"/>
                      <a:gd name="T17" fmla="*/ 1 h 100"/>
                      <a:gd name="T18" fmla="*/ 0 w 8622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2"/>
                      <a:gd name="T31" fmla="*/ 0 h 100"/>
                      <a:gd name="T32" fmla="*/ 8622 w 8622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2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8622" y="100"/>
                        </a:lnTo>
                        <a:lnTo>
                          <a:pt x="8622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0" name="Freeform 13"/>
                  <p:cNvSpPr>
                    <a:spLocks/>
                  </p:cNvSpPr>
                  <p:nvPr/>
                </p:nvSpPr>
                <p:spPr bwMode="auto">
                  <a:xfrm>
                    <a:off x="4124" y="3573"/>
                    <a:ext cx="10" cy="546"/>
                  </a:xfrm>
                  <a:custGeom>
                    <a:avLst/>
                    <a:gdLst>
                      <a:gd name="T0" fmla="*/ 1 w 91"/>
                      <a:gd name="T1" fmla="*/ 0 h 5458"/>
                      <a:gd name="T2" fmla="*/ 0 w 91"/>
                      <a:gd name="T3" fmla="*/ 1 h 5458"/>
                      <a:gd name="T4" fmla="*/ 0 w 91"/>
                      <a:gd name="T5" fmla="*/ 55 h 5458"/>
                      <a:gd name="T6" fmla="*/ 1 w 91"/>
                      <a:gd name="T7" fmla="*/ 55 h 5458"/>
                      <a:gd name="T8" fmla="*/ 1 w 91"/>
                      <a:gd name="T9" fmla="*/ 1 h 5458"/>
                      <a:gd name="T10" fmla="*/ 1 w 91"/>
                      <a:gd name="T11" fmla="*/ 1 h 5458"/>
                      <a:gd name="T12" fmla="*/ 1 w 91"/>
                      <a:gd name="T13" fmla="*/ 0 h 5458"/>
                      <a:gd name="T14" fmla="*/ 0 w 91"/>
                      <a:gd name="T15" fmla="*/ 0 h 5458"/>
                      <a:gd name="T16" fmla="*/ 0 w 91"/>
                      <a:gd name="T17" fmla="*/ 1 h 5458"/>
                      <a:gd name="T18" fmla="*/ 1 w 91"/>
                      <a:gd name="T19" fmla="*/ 0 h 54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8"/>
                      <a:gd name="T32" fmla="*/ 91 w 91"/>
                      <a:gd name="T33" fmla="*/ 5458 h 545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8">
                        <a:moveTo>
                          <a:pt x="46" y="0"/>
                        </a:moveTo>
                        <a:lnTo>
                          <a:pt x="0" y="51"/>
                        </a:lnTo>
                        <a:lnTo>
                          <a:pt x="0" y="5458"/>
                        </a:lnTo>
                        <a:lnTo>
                          <a:pt x="91" y="5458"/>
                        </a:lnTo>
                        <a:lnTo>
                          <a:pt x="91" y="51"/>
                        </a:lnTo>
                        <a:lnTo>
                          <a:pt x="46" y="101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1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129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2" name="Freeform 15"/>
                  <p:cNvSpPr>
                    <a:spLocks/>
                  </p:cNvSpPr>
                  <p:nvPr/>
                </p:nvSpPr>
                <p:spPr bwMode="auto">
                  <a:xfrm>
                    <a:off x="4129" y="3979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3" name="Freeform 16"/>
                  <p:cNvSpPr>
                    <a:spLocks/>
                  </p:cNvSpPr>
                  <p:nvPr/>
                </p:nvSpPr>
                <p:spPr bwMode="auto">
                  <a:xfrm>
                    <a:off x="4260" y="3984"/>
                    <a:ext cx="10" cy="140"/>
                  </a:xfrm>
                  <a:custGeom>
                    <a:avLst/>
                    <a:gdLst>
                      <a:gd name="T0" fmla="*/ 1 w 90"/>
                      <a:gd name="T1" fmla="*/ 14 h 1402"/>
                      <a:gd name="T2" fmla="*/ 1 w 90"/>
                      <a:gd name="T3" fmla="*/ 13 h 1402"/>
                      <a:gd name="T4" fmla="*/ 1 w 90"/>
                      <a:gd name="T5" fmla="*/ 0 h 1402"/>
                      <a:gd name="T6" fmla="*/ 0 w 90"/>
                      <a:gd name="T7" fmla="*/ 0 h 1402"/>
                      <a:gd name="T8" fmla="*/ 0 w 90"/>
                      <a:gd name="T9" fmla="*/ 13 h 1402"/>
                      <a:gd name="T10" fmla="*/ 1 w 90"/>
                      <a:gd name="T11" fmla="*/ 13 h 1402"/>
                      <a:gd name="T12" fmla="*/ 1 w 90"/>
                      <a:gd name="T13" fmla="*/ 14 h 1402"/>
                      <a:gd name="T14" fmla="*/ 1 w 90"/>
                      <a:gd name="T15" fmla="*/ 14 h 1402"/>
                      <a:gd name="T16" fmla="*/ 1 w 90"/>
                      <a:gd name="T17" fmla="*/ 13 h 1402"/>
                      <a:gd name="T18" fmla="*/ 1 w 90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1402"/>
                        </a:moveTo>
                        <a:lnTo>
                          <a:pt x="90" y="135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0" y="1402"/>
                        </a:lnTo>
                        <a:lnTo>
                          <a:pt x="90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4" name="Freeform 17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5" name="Freeform 18"/>
                  <p:cNvSpPr>
                    <a:spLocks/>
                  </p:cNvSpPr>
                  <p:nvPr/>
                </p:nvSpPr>
                <p:spPr bwMode="auto">
                  <a:xfrm>
                    <a:off x="4124" y="3979"/>
                    <a:ext cx="10" cy="140"/>
                  </a:xfrm>
                  <a:custGeom>
                    <a:avLst/>
                    <a:gdLst>
                      <a:gd name="T0" fmla="*/ 1 w 91"/>
                      <a:gd name="T1" fmla="*/ 0 h 1402"/>
                      <a:gd name="T2" fmla="*/ 0 w 91"/>
                      <a:gd name="T3" fmla="*/ 0 h 1402"/>
                      <a:gd name="T4" fmla="*/ 0 w 91"/>
                      <a:gd name="T5" fmla="*/ 14 h 1402"/>
                      <a:gd name="T6" fmla="*/ 1 w 91"/>
                      <a:gd name="T7" fmla="*/ 14 h 1402"/>
                      <a:gd name="T8" fmla="*/ 1 w 91"/>
                      <a:gd name="T9" fmla="*/ 0 h 1402"/>
                      <a:gd name="T10" fmla="*/ 1 w 91"/>
                      <a:gd name="T11" fmla="*/ 1 h 1402"/>
                      <a:gd name="T12" fmla="*/ 1 w 91"/>
                      <a:gd name="T13" fmla="*/ 0 h 1402"/>
                      <a:gd name="T14" fmla="*/ 0 w 91"/>
                      <a:gd name="T15" fmla="*/ 0 h 1402"/>
                      <a:gd name="T16" fmla="*/ 0 w 91"/>
                      <a:gd name="T17" fmla="*/ 0 h 1402"/>
                      <a:gd name="T18" fmla="*/ 1 w 91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1" y="140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6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265" y="3714"/>
                    <a:ext cx="136" cy="40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7" name="Freeform 20"/>
                  <p:cNvSpPr>
                    <a:spLocks/>
                  </p:cNvSpPr>
                  <p:nvPr/>
                </p:nvSpPr>
                <p:spPr bwMode="auto">
                  <a:xfrm>
                    <a:off x="4265" y="370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8" name="Freeform 21"/>
                  <p:cNvSpPr>
                    <a:spLocks/>
                  </p:cNvSpPr>
                  <p:nvPr/>
                </p:nvSpPr>
                <p:spPr bwMode="auto">
                  <a:xfrm>
                    <a:off x="4396" y="3714"/>
                    <a:ext cx="10" cy="410"/>
                  </a:xfrm>
                  <a:custGeom>
                    <a:avLst/>
                    <a:gdLst>
                      <a:gd name="T0" fmla="*/ 1 w 92"/>
                      <a:gd name="T1" fmla="*/ 41 h 4106"/>
                      <a:gd name="T2" fmla="*/ 1 w 92"/>
                      <a:gd name="T3" fmla="*/ 40 h 4106"/>
                      <a:gd name="T4" fmla="*/ 1 w 92"/>
                      <a:gd name="T5" fmla="*/ 0 h 4106"/>
                      <a:gd name="T6" fmla="*/ 0 w 92"/>
                      <a:gd name="T7" fmla="*/ 0 h 4106"/>
                      <a:gd name="T8" fmla="*/ 0 w 92"/>
                      <a:gd name="T9" fmla="*/ 40 h 4106"/>
                      <a:gd name="T10" fmla="*/ 1 w 92"/>
                      <a:gd name="T11" fmla="*/ 40 h 4106"/>
                      <a:gd name="T12" fmla="*/ 1 w 92"/>
                      <a:gd name="T13" fmla="*/ 41 h 4106"/>
                      <a:gd name="T14" fmla="*/ 1 w 92"/>
                      <a:gd name="T15" fmla="*/ 41 h 4106"/>
                      <a:gd name="T16" fmla="*/ 1 w 92"/>
                      <a:gd name="T17" fmla="*/ 40 h 4106"/>
                      <a:gd name="T18" fmla="*/ 1 w 92"/>
                      <a:gd name="T19" fmla="*/ 41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4106"/>
                      <a:gd name="T32" fmla="*/ 92 w 92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4106">
                        <a:moveTo>
                          <a:pt x="46" y="4106"/>
                        </a:moveTo>
                        <a:lnTo>
                          <a:pt x="92" y="4056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4056"/>
                        </a:lnTo>
                        <a:lnTo>
                          <a:pt x="46" y="4006"/>
                        </a:lnTo>
                        <a:lnTo>
                          <a:pt x="46" y="4106"/>
                        </a:lnTo>
                        <a:lnTo>
                          <a:pt x="92" y="4106"/>
                        </a:lnTo>
                        <a:lnTo>
                          <a:pt x="92" y="4056"/>
                        </a:lnTo>
                        <a:lnTo>
                          <a:pt x="46" y="410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9" name="Freeform 22"/>
                  <p:cNvSpPr>
                    <a:spLocks/>
                  </p:cNvSpPr>
                  <p:nvPr/>
                </p:nvSpPr>
                <p:spPr bwMode="auto">
                  <a:xfrm>
                    <a:off x="4260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0" name="Freeform 23"/>
                  <p:cNvSpPr>
                    <a:spLocks/>
                  </p:cNvSpPr>
                  <p:nvPr/>
                </p:nvSpPr>
                <p:spPr bwMode="auto">
                  <a:xfrm>
                    <a:off x="4260" y="3709"/>
                    <a:ext cx="10" cy="410"/>
                  </a:xfrm>
                  <a:custGeom>
                    <a:avLst/>
                    <a:gdLst>
                      <a:gd name="T0" fmla="*/ 1 w 90"/>
                      <a:gd name="T1" fmla="*/ 0 h 4106"/>
                      <a:gd name="T2" fmla="*/ 0 w 90"/>
                      <a:gd name="T3" fmla="*/ 0 h 4106"/>
                      <a:gd name="T4" fmla="*/ 0 w 90"/>
                      <a:gd name="T5" fmla="*/ 41 h 4106"/>
                      <a:gd name="T6" fmla="*/ 1 w 90"/>
                      <a:gd name="T7" fmla="*/ 41 h 4106"/>
                      <a:gd name="T8" fmla="*/ 1 w 90"/>
                      <a:gd name="T9" fmla="*/ 0 h 4106"/>
                      <a:gd name="T10" fmla="*/ 1 w 90"/>
                      <a:gd name="T11" fmla="*/ 1 h 4106"/>
                      <a:gd name="T12" fmla="*/ 1 w 90"/>
                      <a:gd name="T13" fmla="*/ 0 h 4106"/>
                      <a:gd name="T14" fmla="*/ 0 w 90"/>
                      <a:gd name="T15" fmla="*/ 0 h 4106"/>
                      <a:gd name="T16" fmla="*/ 0 w 90"/>
                      <a:gd name="T17" fmla="*/ 0 h 4106"/>
                      <a:gd name="T18" fmla="*/ 1 w 90"/>
                      <a:gd name="T19" fmla="*/ 0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4106"/>
                      <a:gd name="T32" fmla="*/ 90 w 90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4106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4106"/>
                        </a:lnTo>
                        <a:lnTo>
                          <a:pt x="90" y="4106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849"/>
                    <a:ext cx="136" cy="27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2" name="Freeform 25"/>
                  <p:cNvSpPr>
                    <a:spLocks/>
                  </p:cNvSpPr>
                  <p:nvPr/>
                </p:nvSpPr>
                <p:spPr bwMode="auto">
                  <a:xfrm>
                    <a:off x="4396" y="3844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2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2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3" name="Freeform 26"/>
                  <p:cNvSpPr>
                    <a:spLocks/>
                  </p:cNvSpPr>
                  <p:nvPr/>
                </p:nvSpPr>
                <p:spPr bwMode="auto">
                  <a:xfrm>
                    <a:off x="4396" y="3849"/>
                    <a:ext cx="10" cy="275"/>
                  </a:xfrm>
                  <a:custGeom>
                    <a:avLst/>
                    <a:gdLst>
                      <a:gd name="T0" fmla="*/ 1 w 92"/>
                      <a:gd name="T1" fmla="*/ 26 h 2754"/>
                      <a:gd name="T2" fmla="*/ 1 w 92"/>
                      <a:gd name="T3" fmla="*/ 27 h 2754"/>
                      <a:gd name="T4" fmla="*/ 1 w 92"/>
                      <a:gd name="T5" fmla="*/ 0 h 2754"/>
                      <a:gd name="T6" fmla="*/ 0 w 92"/>
                      <a:gd name="T7" fmla="*/ 0 h 2754"/>
                      <a:gd name="T8" fmla="*/ 0 w 92"/>
                      <a:gd name="T9" fmla="*/ 27 h 2754"/>
                      <a:gd name="T10" fmla="*/ 1 w 92"/>
                      <a:gd name="T11" fmla="*/ 27 h 2754"/>
                      <a:gd name="T12" fmla="*/ 0 w 92"/>
                      <a:gd name="T13" fmla="*/ 27 h 2754"/>
                      <a:gd name="T14" fmla="*/ 0 w 92"/>
                      <a:gd name="T15" fmla="*/ 27 h 2754"/>
                      <a:gd name="T16" fmla="*/ 1 w 92"/>
                      <a:gd name="T17" fmla="*/ 27 h 2754"/>
                      <a:gd name="T18" fmla="*/ 1 w 92"/>
                      <a:gd name="T19" fmla="*/ 26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2754"/>
                      <a:gd name="T32" fmla="*/ 92 w 92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2754">
                        <a:moveTo>
                          <a:pt x="46" y="2654"/>
                        </a:moveTo>
                        <a:lnTo>
                          <a:pt x="92" y="2704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2704"/>
                        </a:lnTo>
                        <a:lnTo>
                          <a:pt x="46" y="2754"/>
                        </a:lnTo>
                        <a:lnTo>
                          <a:pt x="0" y="2704"/>
                        </a:lnTo>
                        <a:lnTo>
                          <a:pt x="0" y="2754"/>
                        </a:lnTo>
                        <a:lnTo>
                          <a:pt x="46" y="2754"/>
                        </a:lnTo>
                        <a:lnTo>
                          <a:pt x="46" y="2654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4" name="Freeform 27"/>
                  <p:cNvSpPr>
                    <a:spLocks/>
                  </p:cNvSpPr>
                  <p:nvPr/>
                </p:nvSpPr>
                <p:spPr bwMode="auto">
                  <a:xfrm>
                    <a:off x="4401" y="4114"/>
                    <a:ext cx="141" cy="10"/>
                  </a:xfrm>
                  <a:custGeom>
                    <a:avLst/>
                    <a:gdLst>
                      <a:gd name="T0" fmla="*/ 15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6 w 1270"/>
                      <a:gd name="T11" fmla="*/ 1 h 100"/>
                      <a:gd name="T12" fmla="*/ 15 w 1270"/>
                      <a:gd name="T13" fmla="*/ 1 h 100"/>
                      <a:gd name="T14" fmla="*/ 16 w 1270"/>
                      <a:gd name="T15" fmla="*/ 1 h 100"/>
                      <a:gd name="T16" fmla="*/ 16 w 1270"/>
                      <a:gd name="T17" fmla="*/ 1 h 100"/>
                      <a:gd name="T18" fmla="*/ 15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179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270" y="50"/>
                        </a:lnTo>
                        <a:lnTo>
                          <a:pt x="1225" y="100"/>
                        </a:lnTo>
                        <a:lnTo>
                          <a:pt x="1270" y="100"/>
                        </a:lnTo>
                        <a:lnTo>
                          <a:pt x="1270" y="50"/>
                        </a:lnTo>
                        <a:lnTo>
                          <a:pt x="1179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5" name="Freeform 28"/>
                  <p:cNvSpPr>
                    <a:spLocks/>
                  </p:cNvSpPr>
                  <p:nvPr/>
                </p:nvSpPr>
                <p:spPr bwMode="auto">
                  <a:xfrm>
                    <a:off x="4532" y="3844"/>
                    <a:ext cx="10" cy="275"/>
                  </a:xfrm>
                  <a:custGeom>
                    <a:avLst/>
                    <a:gdLst>
                      <a:gd name="T0" fmla="*/ 1 w 91"/>
                      <a:gd name="T1" fmla="*/ 1 h 2754"/>
                      <a:gd name="T2" fmla="*/ 0 w 91"/>
                      <a:gd name="T3" fmla="*/ 0 h 2754"/>
                      <a:gd name="T4" fmla="*/ 0 w 91"/>
                      <a:gd name="T5" fmla="*/ 27 h 2754"/>
                      <a:gd name="T6" fmla="*/ 1 w 91"/>
                      <a:gd name="T7" fmla="*/ 27 h 2754"/>
                      <a:gd name="T8" fmla="*/ 1 w 91"/>
                      <a:gd name="T9" fmla="*/ 0 h 2754"/>
                      <a:gd name="T10" fmla="*/ 1 w 91"/>
                      <a:gd name="T11" fmla="*/ 0 h 2754"/>
                      <a:gd name="T12" fmla="*/ 1 w 91"/>
                      <a:gd name="T13" fmla="*/ 0 h 2754"/>
                      <a:gd name="T14" fmla="*/ 1 w 91"/>
                      <a:gd name="T15" fmla="*/ 0 h 2754"/>
                      <a:gd name="T16" fmla="*/ 1 w 91"/>
                      <a:gd name="T17" fmla="*/ 0 h 2754"/>
                      <a:gd name="T18" fmla="*/ 1 w 91"/>
                      <a:gd name="T19" fmla="*/ 1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2754"/>
                      <a:gd name="T32" fmla="*/ 91 w 91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2754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2754"/>
                        </a:lnTo>
                        <a:lnTo>
                          <a:pt x="91" y="2754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6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37" y="4029"/>
                    <a:ext cx="136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7" name="Freeform 30"/>
                  <p:cNvSpPr>
                    <a:spLocks/>
                  </p:cNvSpPr>
                  <p:nvPr/>
                </p:nvSpPr>
                <p:spPr bwMode="auto">
                  <a:xfrm>
                    <a:off x="4537" y="4024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8" name="Freeform 31"/>
                  <p:cNvSpPr>
                    <a:spLocks/>
                  </p:cNvSpPr>
                  <p:nvPr/>
                </p:nvSpPr>
                <p:spPr bwMode="auto">
                  <a:xfrm>
                    <a:off x="4668" y="4029"/>
                    <a:ext cx="10" cy="95"/>
                  </a:xfrm>
                  <a:custGeom>
                    <a:avLst/>
                    <a:gdLst>
                      <a:gd name="T0" fmla="*/ 1 w 90"/>
                      <a:gd name="T1" fmla="*/ 9 h 952"/>
                      <a:gd name="T2" fmla="*/ 1 w 90"/>
                      <a:gd name="T3" fmla="*/ 9 h 952"/>
                      <a:gd name="T4" fmla="*/ 1 w 90"/>
                      <a:gd name="T5" fmla="*/ 0 h 952"/>
                      <a:gd name="T6" fmla="*/ 0 w 90"/>
                      <a:gd name="T7" fmla="*/ 0 h 952"/>
                      <a:gd name="T8" fmla="*/ 0 w 90"/>
                      <a:gd name="T9" fmla="*/ 9 h 952"/>
                      <a:gd name="T10" fmla="*/ 1 w 90"/>
                      <a:gd name="T11" fmla="*/ 8 h 952"/>
                      <a:gd name="T12" fmla="*/ 1 w 90"/>
                      <a:gd name="T13" fmla="*/ 9 h 952"/>
                      <a:gd name="T14" fmla="*/ 1 w 90"/>
                      <a:gd name="T15" fmla="*/ 9 h 952"/>
                      <a:gd name="T16" fmla="*/ 1 w 90"/>
                      <a:gd name="T17" fmla="*/ 9 h 952"/>
                      <a:gd name="T18" fmla="*/ 1 w 90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952"/>
                      <a:gd name="T32" fmla="*/ 90 w 90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952">
                        <a:moveTo>
                          <a:pt x="45" y="952"/>
                        </a:moveTo>
                        <a:lnTo>
                          <a:pt x="90" y="90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5" y="852"/>
                        </a:lnTo>
                        <a:lnTo>
                          <a:pt x="45" y="952"/>
                        </a:lnTo>
                        <a:lnTo>
                          <a:pt x="90" y="952"/>
                        </a:lnTo>
                        <a:lnTo>
                          <a:pt x="90" y="902"/>
                        </a:lnTo>
                        <a:lnTo>
                          <a:pt x="45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9" name="Freeform 32"/>
                  <p:cNvSpPr>
                    <a:spLocks/>
                  </p:cNvSpPr>
                  <p:nvPr/>
                </p:nvSpPr>
                <p:spPr bwMode="auto">
                  <a:xfrm>
                    <a:off x="4532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0" name="Freeform 33"/>
                  <p:cNvSpPr>
                    <a:spLocks/>
                  </p:cNvSpPr>
                  <p:nvPr/>
                </p:nvSpPr>
                <p:spPr bwMode="auto">
                  <a:xfrm>
                    <a:off x="4532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1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673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2" name="Freeform 35"/>
                  <p:cNvSpPr>
                    <a:spLocks/>
                  </p:cNvSpPr>
                  <p:nvPr/>
                </p:nvSpPr>
                <p:spPr bwMode="auto">
                  <a:xfrm>
                    <a:off x="4673" y="397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3" name="Freeform 36"/>
                  <p:cNvSpPr>
                    <a:spLocks/>
                  </p:cNvSpPr>
                  <p:nvPr/>
                </p:nvSpPr>
                <p:spPr bwMode="auto">
                  <a:xfrm>
                    <a:off x="4804" y="3984"/>
                    <a:ext cx="10" cy="140"/>
                  </a:xfrm>
                  <a:custGeom>
                    <a:avLst/>
                    <a:gdLst>
                      <a:gd name="T0" fmla="*/ 1 w 91"/>
                      <a:gd name="T1" fmla="*/ 14 h 1402"/>
                      <a:gd name="T2" fmla="*/ 1 w 91"/>
                      <a:gd name="T3" fmla="*/ 13 h 1402"/>
                      <a:gd name="T4" fmla="*/ 1 w 91"/>
                      <a:gd name="T5" fmla="*/ 0 h 1402"/>
                      <a:gd name="T6" fmla="*/ 0 w 91"/>
                      <a:gd name="T7" fmla="*/ 0 h 1402"/>
                      <a:gd name="T8" fmla="*/ 0 w 91"/>
                      <a:gd name="T9" fmla="*/ 13 h 1402"/>
                      <a:gd name="T10" fmla="*/ 1 w 91"/>
                      <a:gd name="T11" fmla="*/ 13 h 1402"/>
                      <a:gd name="T12" fmla="*/ 1 w 91"/>
                      <a:gd name="T13" fmla="*/ 14 h 1402"/>
                      <a:gd name="T14" fmla="*/ 1 w 91"/>
                      <a:gd name="T15" fmla="*/ 14 h 1402"/>
                      <a:gd name="T16" fmla="*/ 1 w 91"/>
                      <a:gd name="T17" fmla="*/ 13 h 1402"/>
                      <a:gd name="T18" fmla="*/ 1 w 91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5" y="1402"/>
                        </a:moveTo>
                        <a:lnTo>
                          <a:pt x="91" y="135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1" y="1402"/>
                        </a:lnTo>
                        <a:lnTo>
                          <a:pt x="91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4" name="Freeform 37"/>
                  <p:cNvSpPr>
                    <a:spLocks/>
                  </p:cNvSpPr>
                  <p:nvPr/>
                </p:nvSpPr>
                <p:spPr bwMode="auto">
                  <a:xfrm>
                    <a:off x="4668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5" name="Freeform 38"/>
                  <p:cNvSpPr>
                    <a:spLocks/>
                  </p:cNvSpPr>
                  <p:nvPr/>
                </p:nvSpPr>
                <p:spPr bwMode="auto">
                  <a:xfrm>
                    <a:off x="4668" y="3979"/>
                    <a:ext cx="10" cy="140"/>
                  </a:xfrm>
                  <a:custGeom>
                    <a:avLst/>
                    <a:gdLst>
                      <a:gd name="T0" fmla="*/ 1 w 90"/>
                      <a:gd name="T1" fmla="*/ 0 h 1402"/>
                      <a:gd name="T2" fmla="*/ 0 w 90"/>
                      <a:gd name="T3" fmla="*/ 0 h 1402"/>
                      <a:gd name="T4" fmla="*/ 0 w 90"/>
                      <a:gd name="T5" fmla="*/ 14 h 1402"/>
                      <a:gd name="T6" fmla="*/ 1 w 90"/>
                      <a:gd name="T7" fmla="*/ 14 h 1402"/>
                      <a:gd name="T8" fmla="*/ 1 w 90"/>
                      <a:gd name="T9" fmla="*/ 0 h 1402"/>
                      <a:gd name="T10" fmla="*/ 1 w 90"/>
                      <a:gd name="T11" fmla="*/ 1 h 1402"/>
                      <a:gd name="T12" fmla="*/ 1 w 90"/>
                      <a:gd name="T13" fmla="*/ 0 h 1402"/>
                      <a:gd name="T14" fmla="*/ 0 w 90"/>
                      <a:gd name="T15" fmla="*/ 0 h 1402"/>
                      <a:gd name="T16" fmla="*/ 0 w 90"/>
                      <a:gd name="T17" fmla="*/ 0 h 1402"/>
                      <a:gd name="T18" fmla="*/ 1 w 90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0" y="1402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6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809" y="4074"/>
                    <a:ext cx="136" cy="4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7" name="Freeform 40"/>
                  <p:cNvSpPr>
                    <a:spLocks/>
                  </p:cNvSpPr>
                  <p:nvPr/>
                </p:nvSpPr>
                <p:spPr bwMode="auto">
                  <a:xfrm>
                    <a:off x="4804" y="4069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1" y="50"/>
                        </a:moveTo>
                        <a:lnTo>
                          <a:pt x="45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5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8" name="Freeform 41"/>
                  <p:cNvSpPr>
                    <a:spLocks/>
                  </p:cNvSpPr>
                  <p:nvPr/>
                </p:nvSpPr>
                <p:spPr bwMode="auto">
                  <a:xfrm>
                    <a:off x="4804" y="4074"/>
                    <a:ext cx="10" cy="50"/>
                  </a:xfrm>
                  <a:custGeom>
                    <a:avLst/>
                    <a:gdLst>
                      <a:gd name="T0" fmla="*/ 1 w 91"/>
                      <a:gd name="T1" fmla="*/ 4 h 501"/>
                      <a:gd name="T2" fmla="*/ 1 w 91"/>
                      <a:gd name="T3" fmla="*/ 4 h 501"/>
                      <a:gd name="T4" fmla="*/ 1 w 91"/>
                      <a:gd name="T5" fmla="*/ 0 h 501"/>
                      <a:gd name="T6" fmla="*/ 0 w 91"/>
                      <a:gd name="T7" fmla="*/ 0 h 501"/>
                      <a:gd name="T8" fmla="*/ 0 w 91"/>
                      <a:gd name="T9" fmla="*/ 4 h 501"/>
                      <a:gd name="T10" fmla="*/ 1 w 91"/>
                      <a:gd name="T11" fmla="*/ 5 h 501"/>
                      <a:gd name="T12" fmla="*/ 0 w 91"/>
                      <a:gd name="T13" fmla="*/ 4 h 501"/>
                      <a:gd name="T14" fmla="*/ 0 w 91"/>
                      <a:gd name="T15" fmla="*/ 5 h 501"/>
                      <a:gd name="T16" fmla="*/ 1 w 91"/>
                      <a:gd name="T17" fmla="*/ 5 h 501"/>
                      <a:gd name="T18" fmla="*/ 1 w 91"/>
                      <a:gd name="T19" fmla="*/ 4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5" y="401"/>
                        </a:moveTo>
                        <a:lnTo>
                          <a:pt x="91" y="45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451"/>
                        </a:lnTo>
                        <a:lnTo>
                          <a:pt x="45" y="501"/>
                        </a:lnTo>
                        <a:lnTo>
                          <a:pt x="0" y="451"/>
                        </a:lnTo>
                        <a:lnTo>
                          <a:pt x="0" y="501"/>
                        </a:lnTo>
                        <a:lnTo>
                          <a:pt x="45" y="501"/>
                        </a:lnTo>
                        <a:lnTo>
                          <a:pt x="45" y="40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9" name="Freeform 42"/>
                  <p:cNvSpPr>
                    <a:spLocks/>
                  </p:cNvSpPr>
                  <p:nvPr/>
                </p:nvSpPr>
                <p:spPr bwMode="auto">
                  <a:xfrm>
                    <a:off x="4809" y="4114"/>
                    <a:ext cx="141" cy="10"/>
                  </a:xfrm>
                  <a:custGeom>
                    <a:avLst/>
                    <a:gdLst>
                      <a:gd name="T0" fmla="*/ 15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6 w 1271"/>
                      <a:gd name="T11" fmla="*/ 1 h 100"/>
                      <a:gd name="T12" fmla="*/ 15 w 1271"/>
                      <a:gd name="T13" fmla="*/ 1 h 100"/>
                      <a:gd name="T14" fmla="*/ 16 w 1271"/>
                      <a:gd name="T15" fmla="*/ 1 h 100"/>
                      <a:gd name="T16" fmla="*/ 16 w 1271"/>
                      <a:gd name="T17" fmla="*/ 1 h 100"/>
                      <a:gd name="T18" fmla="*/ 15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180" y="50"/>
                        </a:moveTo>
                        <a:lnTo>
                          <a:pt x="1226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6" y="100"/>
                        </a:lnTo>
                        <a:lnTo>
                          <a:pt x="1271" y="50"/>
                        </a:lnTo>
                        <a:lnTo>
                          <a:pt x="1226" y="100"/>
                        </a:lnTo>
                        <a:lnTo>
                          <a:pt x="1271" y="100"/>
                        </a:lnTo>
                        <a:lnTo>
                          <a:pt x="1271" y="50"/>
                        </a:lnTo>
                        <a:lnTo>
                          <a:pt x="118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0" name="Freeform 43"/>
                  <p:cNvSpPr>
                    <a:spLocks/>
                  </p:cNvSpPr>
                  <p:nvPr/>
                </p:nvSpPr>
                <p:spPr bwMode="auto">
                  <a:xfrm>
                    <a:off x="4940" y="4069"/>
                    <a:ext cx="10" cy="50"/>
                  </a:xfrm>
                  <a:custGeom>
                    <a:avLst/>
                    <a:gdLst>
                      <a:gd name="T0" fmla="*/ 1 w 91"/>
                      <a:gd name="T1" fmla="*/ 1 h 501"/>
                      <a:gd name="T2" fmla="*/ 0 w 91"/>
                      <a:gd name="T3" fmla="*/ 0 h 501"/>
                      <a:gd name="T4" fmla="*/ 0 w 91"/>
                      <a:gd name="T5" fmla="*/ 5 h 501"/>
                      <a:gd name="T6" fmla="*/ 1 w 91"/>
                      <a:gd name="T7" fmla="*/ 5 h 501"/>
                      <a:gd name="T8" fmla="*/ 1 w 91"/>
                      <a:gd name="T9" fmla="*/ 0 h 501"/>
                      <a:gd name="T10" fmla="*/ 1 w 91"/>
                      <a:gd name="T11" fmla="*/ 0 h 501"/>
                      <a:gd name="T12" fmla="*/ 1 w 91"/>
                      <a:gd name="T13" fmla="*/ 0 h 501"/>
                      <a:gd name="T14" fmla="*/ 1 w 91"/>
                      <a:gd name="T15" fmla="*/ 0 h 501"/>
                      <a:gd name="T16" fmla="*/ 1 w 91"/>
                      <a:gd name="T17" fmla="*/ 0 h 501"/>
                      <a:gd name="T18" fmla="*/ 1 w 91"/>
                      <a:gd name="T19" fmla="*/ 1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501"/>
                        </a:lnTo>
                        <a:lnTo>
                          <a:pt x="91" y="501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945" y="4029"/>
                    <a:ext cx="137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2" name="Freeform 45"/>
                  <p:cNvSpPr>
                    <a:spLocks/>
                  </p:cNvSpPr>
                  <p:nvPr/>
                </p:nvSpPr>
                <p:spPr bwMode="auto">
                  <a:xfrm>
                    <a:off x="4945" y="4024"/>
                    <a:ext cx="142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3" name="Freeform 46"/>
                  <p:cNvSpPr>
                    <a:spLocks/>
                  </p:cNvSpPr>
                  <p:nvPr/>
                </p:nvSpPr>
                <p:spPr bwMode="auto">
                  <a:xfrm>
                    <a:off x="5076" y="4029"/>
                    <a:ext cx="11" cy="95"/>
                  </a:xfrm>
                  <a:custGeom>
                    <a:avLst/>
                    <a:gdLst>
                      <a:gd name="T0" fmla="*/ 1 w 91"/>
                      <a:gd name="T1" fmla="*/ 9 h 952"/>
                      <a:gd name="T2" fmla="*/ 1 w 91"/>
                      <a:gd name="T3" fmla="*/ 9 h 952"/>
                      <a:gd name="T4" fmla="*/ 1 w 91"/>
                      <a:gd name="T5" fmla="*/ 0 h 952"/>
                      <a:gd name="T6" fmla="*/ 0 w 91"/>
                      <a:gd name="T7" fmla="*/ 0 h 952"/>
                      <a:gd name="T8" fmla="*/ 0 w 91"/>
                      <a:gd name="T9" fmla="*/ 9 h 952"/>
                      <a:gd name="T10" fmla="*/ 1 w 91"/>
                      <a:gd name="T11" fmla="*/ 8 h 952"/>
                      <a:gd name="T12" fmla="*/ 1 w 91"/>
                      <a:gd name="T13" fmla="*/ 9 h 952"/>
                      <a:gd name="T14" fmla="*/ 1 w 91"/>
                      <a:gd name="T15" fmla="*/ 9 h 952"/>
                      <a:gd name="T16" fmla="*/ 1 w 91"/>
                      <a:gd name="T17" fmla="*/ 9 h 952"/>
                      <a:gd name="T18" fmla="*/ 1 w 91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952"/>
                        </a:moveTo>
                        <a:lnTo>
                          <a:pt x="91" y="90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6" y="852"/>
                        </a:lnTo>
                        <a:lnTo>
                          <a:pt x="46" y="952"/>
                        </a:lnTo>
                        <a:lnTo>
                          <a:pt x="91" y="952"/>
                        </a:lnTo>
                        <a:lnTo>
                          <a:pt x="91" y="902"/>
                        </a:lnTo>
                        <a:lnTo>
                          <a:pt x="46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4" name="Freeform 47"/>
                  <p:cNvSpPr>
                    <a:spLocks/>
                  </p:cNvSpPr>
                  <p:nvPr/>
                </p:nvSpPr>
                <p:spPr bwMode="auto">
                  <a:xfrm>
                    <a:off x="4940" y="4114"/>
                    <a:ext cx="142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5" name="Freeform 48"/>
                  <p:cNvSpPr>
                    <a:spLocks/>
                  </p:cNvSpPr>
                  <p:nvPr/>
                </p:nvSpPr>
                <p:spPr bwMode="auto">
                  <a:xfrm>
                    <a:off x="4940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6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4160"/>
                    <a:ext cx="52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0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7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5036" y="4145"/>
                    <a:ext cx="53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2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8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5104" y="4133"/>
                    <a:ext cx="51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Symbol" pitchFamily="18" charset="2"/>
                        <a:cs typeface="Arial" pitchFamily="34" charset="0"/>
                      </a:rPr>
                      <a:t>p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9" name="Freeform 52"/>
                  <p:cNvSpPr>
                    <a:spLocks/>
                  </p:cNvSpPr>
                  <p:nvPr/>
                </p:nvSpPr>
                <p:spPr bwMode="auto">
                  <a:xfrm>
                    <a:off x="4329" y="4153"/>
                    <a:ext cx="53" cy="47"/>
                  </a:xfrm>
                  <a:custGeom>
                    <a:avLst/>
                    <a:gdLst>
                      <a:gd name="T0" fmla="*/ 6 w 474"/>
                      <a:gd name="T1" fmla="*/ 5 h 476"/>
                      <a:gd name="T2" fmla="*/ 3 w 474"/>
                      <a:gd name="T3" fmla="*/ 0 h 476"/>
                      <a:gd name="T4" fmla="*/ 0 w 474"/>
                      <a:gd name="T5" fmla="*/ 5 h 476"/>
                      <a:gd name="T6" fmla="*/ 6 w 474"/>
                      <a:gd name="T7" fmla="*/ 5 h 476"/>
                      <a:gd name="T8" fmla="*/ 3 w 474"/>
                      <a:gd name="T9" fmla="*/ 0 h 476"/>
                      <a:gd name="T10" fmla="*/ 6 w 474"/>
                      <a:gd name="T11" fmla="*/ 5 h 47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74"/>
                      <a:gd name="T19" fmla="*/ 0 h 476"/>
                      <a:gd name="T20" fmla="*/ 474 w 474"/>
                      <a:gd name="T21" fmla="*/ 476 h 47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74" h="476">
                        <a:moveTo>
                          <a:pt x="474" y="476"/>
                        </a:moveTo>
                        <a:lnTo>
                          <a:pt x="238" y="0"/>
                        </a:lnTo>
                        <a:lnTo>
                          <a:pt x="0" y="476"/>
                        </a:lnTo>
                        <a:lnTo>
                          <a:pt x="474" y="476"/>
                        </a:lnTo>
                        <a:lnTo>
                          <a:pt x="238" y="0"/>
                        </a:lnTo>
                        <a:lnTo>
                          <a:pt x="474" y="47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10" name="Freeform 53"/>
                  <p:cNvSpPr>
                    <a:spLocks/>
                  </p:cNvSpPr>
                  <p:nvPr/>
                </p:nvSpPr>
                <p:spPr bwMode="auto">
                  <a:xfrm>
                    <a:off x="4350" y="4196"/>
                    <a:ext cx="11" cy="76"/>
                  </a:xfrm>
                  <a:custGeom>
                    <a:avLst/>
                    <a:gdLst>
                      <a:gd name="T0" fmla="*/ 1 w 91"/>
                      <a:gd name="T1" fmla="*/ 8 h 760"/>
                      <a:gd name="T2" fmla="*/ 1 w 91"/>
                      <a:gd name="T3" fmla="*/ 8 h 760"/>
                      <a:gd name="T4" fmla="*/ 1 w 91"/>
                      <a:gd name="T5" fmla="*/ 0 h 760"/>
                      <a:gd name="T6" fmla="*/ 0 w 91"/>
                      <a:gd name="T7" fmla="*/ 0 h 760"/>
                      <a:gd name="T8" fmla="*/ 0 w 91"/>
                      <a:gd name="T9" fmla="*/ 8 h 760"/>
                      <a:gd name="T10" fmla="*/ 1 w 91"/>
                      <a:gd name="T11" fmla="*/ 8 h 7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1"/>
                      <a:gd name="T19" fmla="*/ 0 h 760"/>
                      <a:gd name="T20" fmla="*/ 91 w 91"/>
                      <a:gd name="T21" fmla="*/ 760 h 76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1" h="760">
                        <a:moveTo>
                          <a:pt x="46" y="760"/>
                        </a:moveTo>
                        <a:lnTo>
                          <a:pt x="91" y="76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760"/>
                        </a:lnTo>
                        <a:lnTo>
                          <a:pt x="46" y="76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38966" name="AutoShape 54"/>
                <p:cNvSpPr>
                  <a:spLocks noChangeArrowheads="1"/>
                </p:cNvSpPr>
                <p:nvPr/>
              </p:nvSpPr>
              <p:spPr bwMode="auto">
                <a:xfrm>
                  <a:off x="2725" y="3063"/>
                  <a:ext cx="539" cy="540"/>
                </a:xfrm>
                <a:prstGeom prst="rightArrow">
                  <a:avLst>
                    <a:gd name="adj1" fmla="val 50000"/>
                    <a:gd name="adj2" fmla="val 25000"/>
                  </a:avLst>
                </a:prstGeom>
                <a:solidFill>
                  <a:srgbClr val="FF9900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38962" name="Rectangle 55"/>
            <p:cNvSpPr>
              <a:spLocks noChangeArrowheads="1"/>
            </p:cNvSpPr>
            <p:nvPr/>
          </p:nvSpPr>
          <p:spPr bwMode="auto">
            <a:xfrm>
              <a:off x="3571" y="3975"/>
              <a:ext cx="221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6629400" y="3421032"/>
            <a:ext cx="1219200" cy="762000"/>
            <a:chOff x="6324600" y="4953000"/>
            <a:chExt cx="1219200" cy="762000"/>
          </a:xfrm>
        </p:grpSpPr>
        <p:cxnSp>
          <p:nvCxnSpPr>
            <p:cNvPr id="38952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3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4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5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6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7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8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9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38960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2863" y="4765184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4841384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67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342684"/>
              </p:ext>
            </p:extLst>
          </p:nvPr>
        </p:nvGraphicFramePr>
        <p:xfrm>
          <a:off x="1312863" y="4787409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/>
                <a:gridCol w="454025"/>
                <a:gridCol w="452438"/>
                <a:gridCol w="452437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3352800" y="5374784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2590800" y="4765184"/>
            <a:ext cx="533400" cy="5334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8949" name="Rectangle 69"/>
          <p:cNvSpPr>
            <a:spLocks noChangeArrowheads="1"/>
          </p:cNvSpPr>
          <p:nvPr/>
        </p:nvSpPr>
        <p:spPr bwMode="auto">
          <a:xfrm>
            <a:off x="6477000" y="3344832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562600" y="4841384"/>
            <a:ext cx="533400" cy="5334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-29659" y="6518455"/>
            <a:ext cx="547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http://www.cs.ubc.ca/~lowe/papers/ijcv04.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6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69" grpId="1" animBg="1"/>
      <p:bldP spid="71" grpId="0" animBg="1"/>
      <p:bldP spid="71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5" name="Footer Placeholder 4"/>
          <p:cNvSpPr txBox="1">
            <a:spLocks noGrp="1"/>
          </p:cNvSpPr>
          <p:nvPr/>
        </p:nvSpPr>
        <p:spPr bwMode="auto">
          <a:xfrm>
            <a:off x="3124200" y="450534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CSE 576: Computer Vision</a:t>
            </a:r>
          </a:p>
        </p:txBody>
      </p:sp>
      <p:pic>
        <p:nvPicPr>
          <p:cNvPr id="786436" name="Picture 2" descr="matierb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457346"/>
            <a:ext cx="49625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6437" name="Rectangle 3"/>
          <p:cNvSpPr>
            <a:spLocks noGrp="1" noChangeArrowheads="1"/>
          </p:cNvSpPr>
          <p:nvPr>
            <p:ph type="title"/>
          </p:nvPr>
        </p:nvSpPr>
        <p:spPr>
          <a:xfrm>
            <a:off x="336492" y="131733"/>
            <a:ext cx="8459847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Descriptor invariant la </a:t>
            </a:r>
            <a:r>
              <a:rPr lang="en-US" sz="4000" dirty="0" err="1" smtClean="0">
                <a:solidFill>
                  <a:schemeClr val="tx1"/>
                </a:solidFill>
              </a:rPr>
              <a:t>rotație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86438" name="Picture 5" descr="matierbf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9100" y="2741634"/>
            <a:ext cx="1982788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6439" name="Line 6"/>
          <p:cNvSpPr>
            <a:spLocks noChangeShapeType="1"/>
          </p:cNvSpPr>
          <p:nvPr/>
        </p:nvSpPr>
        <p:spPr bwMode="auto">
          <a:xfrm>
            <a:off x="5486400" y="2447946"/>
            <a:ext cx="1990725" cy="1588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6440" name="Line 7"/>
          <p:cNvSpPr>
            <a:spLocks noChangeShapeType="1"/>
          </p:cNvSpPr>
          <p:nvPr/>
        </p:nvSpPr>
        <p:spPr bwMode="auto">
          <a:xfrm>
            <a:off x="4343400" y="2201884"/>
            <a:ext cx="596900" cy="12382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492" y="5035572"/>
            <a:ext cx="87344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rotim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patch-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ul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(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regiunea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)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pe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baza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orientării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dominante</a:t>
            </a: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o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bțin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un patch cu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orientare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canonică</a:t>
            </a:r>
            <a:endParaRPr lang="ru-RU" sz="28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34372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19910" y="1239162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</a:pPr>
            <a:r>
              <a:rPr lang="en-US" sz="2200" dirty="0" err="1"/>
              <a:t>f</a:t>
            </a:r>
            <a:r>
              <a:rPr lang="en-US" sz="2200" dirty="0" err="1" smtClean="0"/>
              <a:t>oarte</a:t>
            </a:r>
            <a:r>
              <a:rPr lang="en-US" sz="2200" dirty="0" smtClean="0"/>
              <a:t> robust </a:t>
            </a:r>
            <a:r>
              <a:rPr lang="en-US" sz="2200" dirty="0" err="1" smtClean="0"/>
              <a:t>pentru</a:t>
            </a:r>
            <a:r>
              <a:rPr lang="en-US" sz="2200" dirty="0" smtClean="0"/>
              <a:t> matching (</a:t>
            </a:r>
            <a:r>
              <a:rPr lang="en-US" sz="2200" dirty="0" err="1" smtClean="0"/>
              <a:t>găsire</a:t>
            </a:r>
            <a:r>
              <a:rPr lang="en-US" sz="2200" dirty="0" smtClean="0"/>
              <a:t> de </a:t>
            </a:r>
            <a:r>
              <a:rPr lang="en-US" sz="2200" dirty="0" err="1" smtClean="0"/>
              <a:t>corespondențe</a:t>
            </a:r>
            <a:r>
              <a:rPr lang="en-US" sz="2200" dirty="0" smtClean="0"/>
              <a:t>)</a:t>
            </a:r>
            <a:endParaRPr lang="en-US" sz="2200" dirty="0"/>
          </a:p>
          <a:p>
            <a:pPr eaLnBrk="1" hangingPunct="1">
              <a:buFont typeface="Arial" pitchFamily="34" charset="0"/>
              <a:buChar char="•"/>
            </a:pPr>
            <a:r>
              <a:rPr lang="en-US" sz="2200" dirty="0" smtClean="0"/>
              <a:t>robust la </a:t>
            </a:r>
            <a:r>
              <a:rPr lang="en-US" sz="2200" dirty="0" err="1" smtClean="0"/>
              <a:t>schimbări</a:t>
            </a:r>
            <a:r>
              <a:rPr lang="en-US" sz="2200" dirty="0" smtClean="0"/>
              <a:t> </a:t>
            </a:r>
            <a:r>
              <a:rPr lang="en-US" sz="2200" dirty="0" err="1" smtClean="0"/>
              <a:t>mari</a:t>
            </a:r>
            <a:r>
              <a:rPr lang="en-US" sz="2200" dirty="0" smtClean="0"/>
              <a:t> ale </a:t>
            </a:r>
            <a:r>
              <a:rPr lang="en-US" sz="2200" dirty="0" err="1" smtClean="0"/>
              <a:t>unghiului</a:t>
            </a:r>
            <a:r>
              <a:rPr lang="en-US" sz="2200" dirty="0" smtClean="0"/>
              <a:t> din care a </a:t>
            </a:r>
            <a:r>
              <a:rPr lang="en-US" sz="2200" dirty="0" err="1" smtClean="0"/>
              <a:t>fost</a:t>
            </a:r>
            <a:r>
              <a:rPr lang="en-US" sz="2200" dirty="0" smtClean="0"/>
              <a:t> </a:t>
            </a:r>
            <a:r>
              <a:rPr lang="en-US" sz="2200" dirty="0" err="1" smtClean="0"/>
              <a:t>luată</a:t>
            </a:r>
            <a:r>
              <a:rPr lang="en-US" sz="2200" dirty="0" smtClean="0"/>
              <a:t> </a:t>
            </a:r>
            <a:r>
              <a:rPr lang="en-US" sz="2200" dirty="0" err="1" smtClean="0"/>
              <a:t>imaginea</a:t>
            </a:r>
            <a:r>
              <a:rPr lang="en-US" sz="2200" dirty="0" smtClean="0"/>
              <a:t>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sz="2200" dirty="0"/>
              <a:t>r</a:t>
            </a:r>
            <a:r>
              <a:rPr lang="en-US" sz="2200" dirty="0" smtClean="0"/>
              <a:t>obust la </a:t>
            </a:r>
            <a:r>
              <a:rPr lang="en-US" sz="2200" dirty="0" err="1" smtClean="0"/>
              <a:t>schimbări</a:t>
            </a:r>
            <a:r>
              <a:rPr lang="en-US" sz="2200" dirty="0" smtClean="0"/>
              <a:t> </a:t>
            </a:r>
            <a:r>
              <a:rPr lang="en-US" sz="2200" dirty="0" err="1" smtClean="0"/>
              <a:t>mari</a:t>
            </a:r>
            <a:r>
              <a:rPr lang="en-US" sz="2200" dirty="0" smtClean="0"/>
              <a:t> </a:t>
            </a:r>
            <a:r>
              <a:rPr lang="en-US" sz="2200" dirty="0" err="1" smtClean="0"/>
              <a:t>în</a:t>
            </a:r>
            <a:r>
              <a:rPr lang="en-US" sz="2200" dirty="0" smtClean="0"/>
              <a:t> </a:t>
            </a:r>
            <a:r>
              <a:rPr lang="en-US" sz="2200" dirty="0" err="1" smtClean="0"/>
              <a:t>iluminarea</a:t>
            </a:r>
            <a:r>
              <a:rPr lang="en-US" sz="2200" dirty="0" smtClean="0"/>
              <a:t> </a:t>
            </a:r>
            <a:r>
              <a:rPr lang="en-US" sz="2200" dirty="0" err="1" smtClean="0"/>
              <a:t>scenei</a:t>
            </a:r>
            <a:endParaRPr lang="en-US" sz="2200" dirty="0"/>
          </a:p>
          <a:p>
            <a:pPr lvl="1">
              <a:buFont typeface="Arial" pitchFamily="34" charset="0"/>
              <a:buChar char="•"/>
            </a:pPr>
            <a:r>
              <a:rPr lang="en-US" sz="1800" dirty="0" err="1"/>
              <a:t>c</a:t>
            </a:r>
            <a:r>
              <a:rPr lang="en-US" sz="1800" dirty="0" err="1" smtClean="0"/>
              <a:t>hiar</a:t>
            </a:r>
            <a:r>
              <a:rPr lang="en-US" sz="1800" dirty="0" smtClean="0"/>
              <a:t> </a:t>
            </a:r>
            <a:r>
              <a:rPr lang="en-US" sz="1800" dirty="0" err="1" smtClean="0"/>
              <a:t>și</a:t>
            </a:r>
            <a:r>
              <a:rPr lang="en-US" sz="1800" dirty="0" smtClean="0"/>
              <a:t> </a:t>
            </a:r>
            <a:r>
              <a:rPr lang="en-US" sz="1800" dirty="0" err="1" smtClean="0"/>
              <a:t>condiții</a:t>
            </a:r>
            <a:r>
              <a:rPr lang="en-US" sz="1800" dirty="0" smtClean="0"/>
              <a:t> de </a:t>
            </a:r>
            <a:r>
              <a:rPr lang="en-US" sz="1800" dirty="0" err="1" smtClean="0"/>
              <a:t>zi</a:t>
            </a:r>
            <a:r>
              <a:rPr lang="en-US" sz="1800" dirty="0" smtClean="0"/>
              <a:t> </a:t>
            </a:r>
            <a:r>
              <a:rPr lang="en-US" sz="1800" dirty="0" err="1" smtClean="0"/>
              <a:t>vs</a:t>
            </a:r>
            <a:r>
              <a:rPr lang="en-US" sz="1800" dirty="0" smtClean="0"/>
              <a:t> </a:t>
            </a:r>
            <a:r>
              <a:rPr lang="en-US" sz="1800" dirty="0" err="1" smtClean="0"/>
              <a:t>condiții</a:t>
            </a:r>
            <a:r>
              <a:rPr lang="en-US" sz="1800" dirty="0" smtClean="0"/>
              <a:t> de </a:t>
            </a:r>
            <a:r>
              <a:rPr lang="en-US" sz="1800" dirty="0" err="1" smtClean="0"/>
              <a:t>noapte</a:t>
            </a:r>
            <a:endParaRPr lang="en-US" sz="1800" dirty="0" smtClean="0"/>
          </a:p>
          <a:p>
            <a:pPr eaLnBrk="1" hangingPunct="1">
              <a:buFont typeface="Arial" pitchFamily="34" charset="0"/>
              <a:buChar char="•"/>
            </a:pPr>
            <a:r>
              <a:rPr lang="en-US" sz="2200" dirty="0" err="1"/>
              <a:t>f</a:t>
            </a:r>
            <a:r>
              <a:rPr lang="en-US" sz="2200" dirty="0" err="1" smtClean="0"/>
              <a:t>oarte</a:t>
            </a:r>
            <a:r>
              <a:rPr lang="en-US" sz="2200" dirty="0" smtClean="0"/>
              <a:t> rapid – </a:t>
            </a:r>
            <a:r>
              <a:rPr lang="en-US" sz="2200" dirty="0" err="1" smtClean="0"/>
              <a:t>poate</a:t>
            </a:r>
            <a:r>
              <a:rPr lang="en-US" sz="2200" dirty="0" smtClean="0"/>
              <a:t> </a:t>
            </a:r>
            <a:r>
              <a:rPr lang="en-US" sz="2200" dirty="0" err="1" smtClean="0"/>
              <a:t>rula</a:t>
            </a:r>
            <a:r>
              <a:rPr lang="en-US" sz="2200" dirty="0" smtClean="0"/>
              <a:t> </a:t>
            </a:r>
            <a:r>
              <a:rPr lang="en-US" sz="2200" dirty="0" err="1" smtClean="0"/>
              <a:t>în</a:t>
            </a:r>
            <a:r>
              <a:rPr lang="en-US" sz="2200" dirty="0" smtClean="0"/>
              <a:t> </a:t>
            </a:r>
            <a:r>
              <a:rPr lang="en-US" sz="2200" dirty="0" err="1" smtClean="0"/>
              <a:t>timp</a:t>
            </a:r>
            <a:r>
              <a:rPr lang="en-US" sz="2200" dirty="0" smtClean="0"/>
              <a:t> real</a:t>
            </a:r>
            <a:endParaRPr lang="en-US" sz="2200" dirty="0"/>
          </a:p>
          <a:p>
            <a:pPr eaLnBrk="1" hangingPunct="1">
              <a:buFont typeface="Arial" pitchFamily="34" charset="0"/>
              <a:buChar char="•"/>
            </a:pPr>
            <a:r>
              <a:rPr lang="en-US" sz="2200" dirty="0"/>
              <a:t>c</a:t>
            </a:r>
            <a:r>
              <a:rPr lang="en-US" sz="2200" dirty="0" smtClean="0"/>
              <a:t>od </a:t>
            </a:r>
            <a:r>
              <a:rPr lang="en-US" sz="2200" dirty="0" err="1" smtClean="0"/>
              <a:t>disponibil</a:t>
            </a:r>
            <a:r>
              <a:rPr lang="en-US" sz="2200" dirty="0" smtClean="0"/>
              <a:t> online</a:t>
            </a:r>
          </a:p>
        </p:txBody>
      </p:sp>
      <p:pic>
        <p:nvPicPr>
          <p:cNvPr id="4096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9750" y="3908376"/>
            <a:ext cx="2958443" cy="221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4710" y="3912555"/>
            <a:ext cx="2951130" cy="221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304800" y="0"/>
            <a:ext cx="9829800" cy="1143000"/>
          </a:xfrm>
        </p:spPr>
        <p:txBody>
          <a:bodyPr/>
          <a:lstStyle/>
          <a:p>
            <a:pPr algn="ctr"/>
            <a:r>
              <a:rPr lang="en-US" sz="3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Descriptorul</a:t>
            </a:r>
            <a:r>
              <a:rPr lang="en-US" sz="3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SIFT [Lowe 2004]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3345" y="6593152"/>
            <a:ext cx="2944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Slide </a:t>
            </a:r>
            <a:r>
              <a:rPr lang="en-US" sz="1000" dirty="0" err="1" smtClean="0"/>
              <a:t>adaptat</a:t>
            </a:r>
            <a:r>
              <a:rPr lang="en-US" sz="1000" dirty="0" smtClean="0"/>
              <a:t> </a:t>
            </a:r>
            <a:r>
              <a:rPr lang="en-US" sz="1000" dirty="0" err="1" smtClean="0"/>
              <a:t>după</a:t>
            </a:r>
            <a:r>
              <a:rPr lang="en-US" sz="1000" dirty="0" smtClean="0"/>
              <a:t> K. </a:t>
            </a:r>
            <a:r>
              <a:rPr lang="en-US" sz="1000" dirty="0" err="1" smtClean="0"/>
              <a:t>Graumann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395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Exemplu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781300" y="5910263"/>
            <a:ext cx="36195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NASA Mars Rover images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5399" y="6513662"/>
            <a:ext cx="2537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Noah </a:t>
            </a:r>
            <a:r>
              <a:rPr lang="en-US" sz="1200" dirty="0" err="1" smtClean="0"/>
              <a:t>Snavely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241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Exemplu</a:t>
            </a:r>
            <a:endParaRPr lang="en-US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955399" y="6513662"/>
            <a:ext cx="2537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Noah </a:t>
            </a:r>
            <a:r>
              <a:rPr lang="en-US" sz="1200" dirty="0" err="1" smtClean="0"/>
              <a:t>Snavely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781300" y="5910263"/>
            <a:ext cx="36195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NASA Mars Rover images</a:t>
            </a:r>
          </a:p>
        </p:txBody>
      </p:sp>
    </p:spTree>
    <p:extLst>
      <p:ext uri="{BB962C8B-B14F-4D97-AF65-F5344CB8AC3E}">
        <p14:creationId xmlns:p14="http://schemas.microsoft.com/office/powerpoint/2010/main" val="116996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4941"/>
            <a:ext cx="8229600" cy="1143000"/>
          </a:xfrm>
        </p:spPr>
        <p:txBody>
          <a:bodyPr/>
          <a:lstStyle/>
          <a:p>
            <a:r>
              <a:rPr lang="en-US" dirty="0" err="1"/>
              <a:t>Trăsături</a:t>
            </a:r>
            <a:r>
              <a:rPr lang="en-US" dirty="0"/>
              <a:t> locale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0"/>
            <a:ext cx="8229600" cy="5033682"/>
          </a:xfrm>
        </p:spPr>
        <p:txBody>
          <a:bodyPr>
            <a:norm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osibilă</a:t>
            </a:r>
            <a:r>
              <a:rPr lang="en-US" dirty="0" smtClean="0"/>
              <a:t> </a:t>
            </a:r>
            <a:r>
              <a:rPr lang="en-US" dirty="0" err="1" smtClean="0"/>
              <a:t>aplicație</a:t>
            </a:r>
            <a:r>
              <a:rPr lang="en-US" dirty="0" smtClean="0"/>
              <a:t>: </a:t>
            </a:r>
            <a:r>
              <a:rPr lang="en-US" dirty="0" err="1" smtClean="0"/>
              <a:t>realizare</a:t>
            </a:r>
            <a:r>
              <a:rPr lang="en-US" dirty="0" smtClean="0"/>
              <a:t> de </a:t>
            </a:r>
            <a:r>
              <a:rPr lang="en-US" dirty="0" err="1" smtClean="0"/>
              <a:t>panorame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4" descr="imag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1336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ima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1336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SIFT2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1336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SIF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2133600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203325" y="5094288"/>
            <a:ext cx="7622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 smtClean="0"/>
              <a:t>Pasul</a:t>
            </a:r>
            <a:r>
              <a:rPr lang="en-US" dirty="0" smtClean="0"/>
              <a:t> </a:t>
            </a:r>
            <a:r>
              <a:rPr lang="en-US" dirty="0"/>
              <a:t>1: </a:t>
            </a:r>
            <a:r>
              <a:rPr lang="en-US" dirty="0" err="1" smtClean="0"/>
              <a:t>extrage</a:t>
            </a:r>
            <a:r>
              <a:rPr lang="en-US" dirty="0" smtClean="0"/>
              <a:t> </a:t>
            </a:r>
            <a:r>
              <a:rPr lang="en-US" dirty="0" err="1" smtClean="0"/>
              <a:t>trăsături</a:t>
            </a:r>
            <a:r>
              <a:rPr lang="en-US" dirty="0" smtClean="0"/>
              <a:t> (</a:t>
            </a:r>
            <a:r>
              <a:rPr lang="en-US" dirty="0" err="1" smtClean="0"/>
              <a:t>puncte</a:t>
            </a:r>
            <a:r>
              <a:rPr lang="en-US" dirty="0" smtClean="0"/>
              <a:t> din </a:t>
            </a:r>
            <a:r>
              <a:rPr lang="en-US" dirty="0" err="1" smtClean="0"/>
              <a:t>imagini</a:t>
            </a:r>
            <a:r>
              <a:rPr lang="en-US" dirty="0" smtClean="0"/>
              <a:t> + </a:t>
            </a:r>
            <a:r>
              <a:rPr lang="en-US" dirty="0" err="1" smtClean="0"/>
              <a:t>descriptori</a:t>
            </a:r>
            <a:r>
              <a:rPr lang="en-US" dirty="0" smtClean="0"/>
              <a:t>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conținutului</a:t>
            </a:r>
            <a:r>
              <a:rPr lang="en-US" dirty="0" smtClean="0"/>
              <a:t> </a:t>
            </a:r>
            <a:r>
              <a:rPr lang="en-US" dirty="0" err="1" smtClean="0"/>
              <a:t>vizual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8" name="Group 19"/>
          <p:cNvGrpSpPr>
            <a:grpSpLocks/>
          </p:cNvGrpSpPr>
          <p:nvPr/>
        </p:nvGrpSpPr>
        <p:grpSpPr bwMode="auto">
          <a:xfrm>
            <a:off x="1219200" y="3054350"/>
            <a:ext cx="5400680" cy="2878138"/>
            <a:chOff x="768" y="1924"/>
            <a:chExt cx="3402" cy="1813"/>
          </a:xfrm>
        </p:grpSpPr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768" y="3504"/>
              <a:ext cx="340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 smtClean="0"/>
                <a:t>Pasul</a:t>
              </a:r>
              <a:r>
                <a:rPr lang="en-US" dirty="0" smtClean="0"/>
                <a:t> </a:t>
              </a:r>
              <a:r>
                <a:rPr lang="en-US" dirty="0"/>
                <a:t>2: </a:t>
              </a:r>
              <a:r>
                <a:rPr lang="en-US" dirty="0" err="1" smtClean="0"/>
                <a:t>găsește</a:t>
              </a:r>
              <a:r>
                <a:rPr lang="en-US" dirty="0" smtClean="0"/>
                <a:t> </a:t>
              </a:r>
              <a:r>
                <a:rPr lang="en-US" dirty="0" err="1" smtClean="0"/>
                <a:t>corespondențe</a:t>
              </a:r>
              <a:r>
                <a:rPr lang="en-US" dirty="0" smtClean="0"/>
                <a:t> </a:t>
              </a:r>
              <a:r>
                <a:rPr lang="en-US" dirty="0" err="1" smtClean="0"/>
                <a:t>între</a:t>
              </a:r>
              <a:r>
                <a:rPr lang="en-US" dirty="0" smtClean="0"/>
                <a:t> </a:t>
              </a:r>
              <a:r>
                <a:rPr lang="en-US" dirty="0" err="1" smtClean="0"/>
                <a:t>trăsăturile</a:t>
              </a:r>
              <a:r>
                <a:rPr lang="en-US" dirty="0" smtClean="0"/>
                <a:t> </a:t>
              </a:r>
              <a:r>
                <a:rPr lang="en-US" dirty="0" err="1" smtClean="0"/>
                <a:t>extrase</a:t>
              </a:r>
              <a:endParaRPr lang="en-US" dirty="0"/>
            </a:p>
          </p:txBody>
        </p: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2072" y="1924"/>
              <a:ext cx="1738" cy="954"/>
              <a:chOff x="2072" y="1924"/>
              <a:chExt cx="1738" cy="954"/>
            </a:xfrm>
          </p:grpSpPr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 flipV="1">
                <a:off x="2072" y="1924"/>
                <a:ext cx="120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>
                <a:off x="2666" y="2094"/>
                <a:ext cx="1144" cy="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 flipV="1">
                <a:off x="2346" y="2788"/>
                <a:ext cx="1070" cy="9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2617" y="2415"/>
                <a:ext cx="1092" cy="30"/>
              </a:xfrm>
              <a:custGeom>
                <a:avLst/>
                <a:gdLst>
                  <a:gd name="T0" fmla="*/ 0 w 1092"/>
                  <a:gd name="T1" fmla="*/ 30 h 30"/>
                  <a:gd name="T2" fmla="*/ 1092 w 1092"/>
                  <a:gd name="T3" fmla="*/ 0 h 30"/>
                  <a:gd name="T4" fmla="*/ 0 60000 65536"/>
                  <a:gd name="T5" fmla="*/ 0 60000 65536"/>
                  <a:gd name="T6" fmla="*/ 0 w 1092"/>
                  <a:gd name="T7" fmla="*/ 0 h 30"/>
                  <a:gd name="T8" fmla="*/ 1092 w 1092"/>
                  <a:gd name="T9" fmla="*/ 30 h 3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92" h="30">
                    <a:moveTo>
                      <a:pt x="0" y="30"/>
                    </a:moveTo>
                    <a:lnTo>
                      <a:pt x="1092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2"/>
              <p:cNvSpPr>
                <a:spLocks noChangeShapeType="1"/>
              </p:cNvSpPr>
              <p:nvPr/>
            </p:nvSpPr>
            <p:spPr bwMode="auto">
              <a:xfrm flipV="1">
                <a:off x="2170" y="2236"/>
                <a:ext cx="1150" cy="8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2530" y="2617"/>
                <a:ext cx="1017" cy="65"/>
              </a:xfrm>
              <a:custGeom>
                <a:avLst/>
                <a:gdLst>
                  <a:gd name="T0" fmla="*/ 0 w 1017"/>
                  <a:gd name="T1" fmla="*/ 65 h 65"/>
                  <a:gd name="T2" fmla="*/ 1017 w 1017"/>
                  <a:gd name="T3" fmla="*/ 0 h 65"/>
                  <a:gd name="T4" fmla="*/ 0 60000 65536"/>
                  <a:gd name="T5" fmla="*/ 0 60000 65536"/>
                  <a:gd name="T6" fmla="*/ 0 w 1017"/>
                  <a:gd name="T7" fmla="*/ 0 h 65"/>
                  <a:gd name="T8" fmla="*/ 1017 w 1017"/>
                  <a:gd name="T9" fmla="*/ 65 h 6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17" h="65">
                    <a:moveTo>
                      <a:pt x="0" y="65"/>
                    </a:moveTo>
                    <a:lnTo>
                      <a:pt x="1017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6407153" y="6583800"/>
            <a:ext cx="361950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dirty="0" smtClean="0">
                <a:solidFill>
                  <a:srgbClr val="000000"/>
                </a:solidFill>
              </a:rPr>
              <a:t>Slide </a:t>
            </a:r>
            <a:r>
              <a:rPr lang="en-US" sz="1100" dirty="0" err="1" smtClean="0">
                <a:solidFill>
                  <a:srgbClr val="000000"/>
                </a:solidFill>
              </a:rPr>
              <a:t>adaptat</a:t>
            </a:r>
            <a:r>
              <a:rPr lang="en-US" sz="1100" dirty="0" smtClean="0">
                <a:solidFill>
                  <a:srgbClr val="000000"/>
                </a:solidFill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</a:rPr>
              <a:t>după</a:t>
            </a:r>
            <a:r>
              <a:rPr lang="en-US" sz="1100" dirty="0" smtClean="0">
                <a:solidFill>
                  <a:srgbClr val="000000"/>
                </a:solidFill>
              </a:rPr>
              <a:t> S. </a:t>
            </a:r>
            <a:r>
              <a:rPr lang="en-US" sz="1100" dirty="0" err="1" smtClean="0">
                <a:solidFill>
                  <a:srgbClr val="000000"/>
                </a:solidFill>
              </a:rPr>
              <a:t>Lazebnik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48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25420</TotalTime>
  <Words>2778</Words>
  <Application>Microsoft Macintosh PowerPoint</Application>
  <PresentationFormat>On-screen Show (4:3)</PresentationFormat>
  <Paragraphs>538</Paragraphs>
  <Slides>86</Slides>
  <Notes>66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Arial Unicode MS</vt:lpstr>
      <vt:lpstr>AvantGarde Bk BT</vt:lpstr>
      <vt:lpstr>Calibri</vt:lpstr>
      <vt:lpstr>Calibri (Body)</vt:lpstr>
      <vt:lpstr>ＭＳ Ｐゴシック</vt:lpstr>
      <vt:lpstr>Symbol</vt:lpstr>
      <vt:lpstr>Times New Roman</vt:lpstr>
      <vt:lpstr>Arial</vt:lpstr>
      <vt:lpstr>Office Theme</vt:lpstr>
      <vt:lpstr>Equation</vt:lpstr>
      <vt:lpstr>Concepte și aplicații în  Vederea Artificială </vt:lpstr>
      <vt:lpstr>PowerPoint Presentation</vt:lpstr>
      <vt:lpstr>PowerPoint Presentation</vt:lpstr>
      <vt:lpstr>Trăsături locale: terminologie</vt:lpstr>
      <vt:lpstr>Trăsături locale</vt:lpstr>
      <vt:lpstr>Transformări geometrice</vt:lpstr>
      <vt:lpstr>Transformări fotometrice</vt:lpstr>
      <vt:lpstr>Trăsături locale</vt:lpstr>
      <vt:lpstr>Trăsături locale</vt:lpstr>
      <vt:lpstr>Trăsături locale</vt:lpstr>
      <vt:lpstr>Ce proprietăți vrem să aibă trăsăturile locale?</vt:lpstr>
      <vt:lpstr>Trăsături locale: aplicații</vt:lpstr>
      <vt:lpstr>Trăsături locale: componentele principale</vt:lpstr>
      <vt:lpstr>Trăsături locale: repetabilitate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Interpretarea lui E(u,v)</vt:lpstr>
      <vt:lpstr>Interpretarea lui E(u,v)</vt:lpstr>
      <vt:lpstr>PowerPoint Presentation</vt:lpstr>
      <vt:lpstr>Interpretarea valorilor prorpii</vt:lpstr>
      <vt:lpstr>Valori ale funcției cornerness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Invarianță și covarianță</vt:lpstr>
      <vt:lpstr>Transformări fotometrice: schimbări afine de intensitate</vt:lpstr>
      <vt:lpstr>Transformări fotometrice: translații</vt:lpstr>
      <vt:lpstr>Transformări fotometrice: rotații</vt:lpstr>
      <vt:lpstr>Transformări fotometrice: scalare a imaginii (mărire, micșorare)</vt:lpstr>
      <vt:lpstr>Detectorul Harris</vt:lpstr>
      <vt:lpstr>Detectarea punctelor de interes invariante la scală</vt:lpstr>
      <vt:lpstr>Selecția automată a scalei</vt:lpstr>
      <vt:lpstr>Selecția automată a scalei</vt:lpstr>
      <vt:lpstr>Selecția automată a scalei</vt:lpstr>
      <vt:lpstr>Selecția automată a scalei</vt:lpstr>
      <vt:lpstr>Selecția automată a scalei</vt:lpstr>
      <vt:lpstr>Selecția automată a scalei</vt:lpstr>
      <vt:lpstr>Selecția automată a scalei</vt:lpstr>
      <vt:lpstr>Selecția automată a scalei</vt:lpstr>
      <vt:lpstr>Selecția automată a scalei</vt:lpstr>
      <vt:lpstr>Selecția automată a scalei</vt:lpstr>
      <vt:lpstr>Scala caracteristică</vt:lpstr>
      <vt:lpstr>Exemplu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Puncte de interes invariante la scală</vt:lpstr>
      <vt:lpstr>Diferențele a două filtre Gaussiene (DoG)</vt:lpstr>
      <vt:lpstr>Diferențele a două filtre Gaussiene (DoG)</vt:lpstr>
      <vt:lpstr>Detectorul Harris - Laplace</vt:lpstr>
      <vt:lpstr>Exemple</vt:lpstr>
      <vt:lpstr>Exemple</vt:lpstr>
      <vt:lpstr>Trăsături locale: componentele principale</vt:lpstr>
      <vt:lpstr>Descriptori pe baza intensităților</vt:lpstr>
      <vt:lpstr>Descriptorul SIFT [Lowe 2004] </vt:lpstr>
      <vt:lpstr>Descriptor invariant la rotație</vt:lpstr>
      <vt:lpstr>Descriptorul SIFT [Lowe 2004] </vt:lpstr>
      <vt:lpstr>Exemplu</vt:lpstr>
      <vt:lpstr>Exemplu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Cursul 3</dc:title>
  <dc:creator>Bogdan Alexe</dc:creator>
  <cp:lastModifiedBy>Microsoft Office User</cp:lastModifiedBy>
  <cp:revision>310</cp:revision>
  <dcterms:created xsi:type="dcterms:W3CDTF">2014-10-01T07:52:01Z</dcterms:created>
  <dcterms:modified xsi:type="dcterms:W3CDTF">2017-11-22T14:30:15Z</dcterms:modified>
</cp:coreProperties>
</file>